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3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3" r:id="rId6"/>
    <p:sldId id="271" r:id="rId7"/>
    <p:sldId id="272" r:id="rId8"/>
    <p:sldId id="273" r:id="rId9"/>
    <p:sldId id="274" r:id="rId10"/>
    <p:sldId id="266" r:id="rId11"/>
    <p:sldId id="267" r:id="rId12"/>
    <p:sldId id="268" r:id="rId13"/>
    <p:sldId id="269" r:id="rId14"/>
    <p:sldId id="270" r:id="rId15"/>
  </p:sldIdLst>
  <p:sldSz cx="9144000" cy="5143500" type="screen16x9"/>
  <p:notesSz cx="9144000" cy="6858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016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55BB1-65D8-4842-8A4C-5AF335D33BC3}">
  <a:tblStyle styleId="{2D555BB1-65D8-4842-8A4C-5AF335D33B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0A82CE2-DA66-46A8-BCD1-ADE5C6673437}" styleName="Table_1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6E6E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6E6E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95" autoAdjust="0"/>
  </p:normalViewPr>
  <p:slideViewPr>
    <p:cSldViewPr snapToGrid="0">
      <p:cViewPr varScale="1">
        <p:scale>
          <a:sx n="73" d="100"/>
          <a:sy n="73" d="100"/>
        </p:scale>
        <p:origin x="476" y="4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1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4" name="Google Shape;464;p14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p1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1" name="Google Shape;481;p15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6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01" name="Google Shape;5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7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19" name="Google Shape;5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8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8" name="Google Shape;52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00636cb74c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00636cb74c_0_199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1" name="Google Shape;311;g300636cb74c_0_199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9" name="Google Shape;3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6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</p:txBody>
      </p:sp>
      <p:sp>
        <p:nvSpPr>
          <p:cNvPr id="355" name="Google Shape;355;p6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8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8" name="Google Shape;3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011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318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822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615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– title with logos">
  <p:cSld name="01 – title with logo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540000" y="2725669"/>
            <a:ext cx="68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2"/>
          </p:nvPr>
        </p:nvSpPr>
        <p:spPr>
          <a:xfrm>
            <a:off x="540000" y="1491750"/>
            <a:ext cx="684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360000"/>
            <a:ext cx="1224000" cy="411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383" y="4648185"/>
            <a:ext cx="1224000" cy="27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4000" y="517401"/>
            <a:ext cx="2649600" cy="254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>
            <a:spLocks noGrp="1"/>
          </p:cNvSpPr>
          <p:nvPr>
            <p:ph type="pic" idx="3"/>
          </p:nvPr>
        </p:nvSpPr>
        <p:spPr>
          <a:xfrm>
            <a:off x="539999" y="4357859"/>
            <a:ext cx="1925999" cy="5400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2"/>
          <p:cNvSpPr>
            <a:spLocks noGrp="1"/>
          </p:cNvSpPr>
          <p:nvPr>
            <p:ph type="pic" idx="4"/>
          </p:nvPr>
        </p:nvSpPr>
        <p:spPr>
          <a:xfrm>
            <a:off x="2644292" y="4357859"/>
            <a:ext cx="1925999" cy="5400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2"/>
          <p:cNvSpPr>
            <a:spLocks noGrp="1"/>
          </p:cNvSpPr>
          <p:nvPr>
            <p:ph type="pic" idx="5"/>
          </p:nvPr>
        </p:nvSpPr>
        <p:spPr>
          <a:xfrm>
            <a:off x="4748585" y="4357859"/>
            <a:ext cx="1925999" cy="540000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"/>
          <p:cNvSpPr txBox="1">
            <a:spLocks noGrp="1"/>
          </p:cNvSpPr>
          <p:nvPr>
            <p:ph type="body" idx="6"/>
          </p:nvPr>
        </p:nvSpPr>
        <p:spPr>
          <a:xfrm>
            <a:off x="540000" y="3587750"/>
            <a:ext cx="68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oxes">
  <p:cSld name="4 boxe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4683712"/>
            <a:ext cx="805917" cy="2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2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body" idx="1"/>
          </p:nvPr>
        </p:nvSpPr>
        <p:spPr>
          <a:xfrm>
            <a:off x="539750" y="376237"/>
            <a:ext cx="82445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body" idx="2"/>
          </p:nvPr>
        </p:nvSpPr>
        <p:spPr>
          <a:xfrm>
            <a:off x="1242000" y="1117600"/>
            <a:ext cx="3330000" cy="1620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905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body" idx="3"/>
          </p:nvPr>
        </p:nvSpPr>
        <p:spPr>
          <a:xfrm>
            <a:off x="4752000" y="1117600"/>
            <a:ext cx="3330000" cy="1620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905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body" idx="4"/>
          </p:nvPr>
        </p:nvSpPr>
        <p:spPr>
          <a:xfrm>
            <a:off x="1242000" y="2916000"/>
            <a:ext cx="3330000" cy="1620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905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body" idx="5"/>
          </p:nvPr>
        </p:nvSpPr>
        <p:spPr>
          <a:xfrm>
            <a:off x="4752000" y="2916000"/>
            <a:ext cx="3330000" cy="1620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905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1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image and text">
  <p:cSld name="Header image and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4683712"/>
            <a:ext cx="805917" cy="2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3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body" idx="1"/>
          </p:nvPr>
        </p:nvSpPr>
        <p:spPr>
          <a:xfrm>
            <a:off x="539750" y="1980000"/>
            <a:ext cx="61380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>
            <a:spLocks noGrp="1"/>
          </p:cNvSpPr>
          <p:nvPr>
            <p:ph type="pic" idx="2"/>
          </p:nvPr>
        </p:nvSpPr>
        <p:spPr>
          <a:xfrm>
            <a:off x="6858000" y="1980000"/>
            <a:ext cx="1925999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3"/>
          <p:cNvSpPr>
            <a:spLocks noGrp="1"/>
          </p:cNvSpPr>
          <p:nvPr>
            <p:ph type="pic" idx="3"/>
          </p:nvPr>
        </p:nvSpPr>
        <p:spPr>
          <a:xfrm>
            <a:off x="180001" y="0"/>
            <a:ext cx="8964000" cy="180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image with text, 4 images">
  <p:cSld name="Header image with text, 4 image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>
            <a:spLocks noGrp="1"/>
          </p:cNvSpPr>
          <p:nvPr>
            <p:ph type="pic" idx="2"/>
          </p:nvPr>
        </p:nvSpPr>
        <p:spPr>
          <a:xfrm>
            <a:off x="180001" y="0"/>
            <a:ext cx="8964000" cy="1800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1" name="Google Shape;12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4683712"/>
            <a:ext cx="805917" cy="2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4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body" idx="1"/>
          </p:nvPr>
        </p:nvSpPr>
        <p:spPr>
          <a:xfrm>
            <a:off x="766690" y="1208250"/>
            <a:ext cx="7772400" cy="59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4" name="Google Shape;124;p14"/>
          <p:cNvSpPr>
            <a:spLocks noGrp="1"/>
          </p:cNvSpPr>
          <p:nvPr>
            <p:ph type="pic" idx="3"/>
          </p:nvPr>
        </p:nvSpPr>
        <p:spPr>
          <a:xfrm>
            <a:off x="6858000" y="1980000"/>
            <a:ext cx="1925999" cy="23400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14"/>
          <p:cNvSpPr>
            <a:spLocks noGrp="1"/>
          </p:cNvSpPr>
          <p:nvPr>
            <p:ph type="pic" idx="4"/>
          </p:nvPr>
        </p:nvSpPr>
        <p:spPr>
          <a:xfrm>
            <a:off x="4752000" y="1980000"/>
            <a:ext cx="1925999" cy="23400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14"/>
          <p:cNvSpPr>
            <a:spLocks noGrp="1"/>
          </p:cNvSpPr>
          <p:nvPr>
            <p:ph type="pic" idx="5"/>
          </p:nvPr>
        </p:nvSpPr>
        <p:spPr>
          <a:xfrm>
            <a:off x="2646000" y="1980000"/>
            <a:ext cx="1925999" cy="23400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14"/>
          <p:cNvSpPr>
            <a:spLocks noGrp="1"/>
          </p:cNvSpPr>
          <p:nvPr>
            <p:ph type="pic" idx="6"/>
          </p:nvPr>
        </p:nvSpPr>
        <p:spPr>
          <a:xfrm>
            <a:off x="540000" y="1980000"/>
            <a:ext cx="1925999" cy="234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header image and heading">
  <p:cSld name="Large header image and heading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4683712"/>
            <a:ext cx="805917" cy="2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539749" y="3937675"/>
            <a:ext cx="8245475" cy="59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2" name="Google Shape;132;p15"/>
          <p:cNvSpPr>
            <a:spLocks noGrp="1"/>
          </p:cNvSpPr>
          <p:nvPr>
            <p:ph type="pic" idx="2"/>
          </p:nvPr>
        </p:nvSpPr>
        <p:spPr>
          <a:xfrm>
            <a:off x="180001" y="-1"/>
            <a:ext cx="8964000" cy="367601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large image">
  <p:cSld name="Heading and large imag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>
            <a:spLocks noGrp="1"/>
          </p:cNvSpPr>
          <p:nvPr>
            <p:ph type="pic" idx="2"/>
          </p:nvPr>
        </p:nvSpPr>
        <p:spPr>
          <a:xfrm>
            <a:off x="180001" y="1467489"/>
            <a:ext cx="8964000" cy="3676011"/>
          </a:xfrm>
          <a:prstGeom prst="rect">
            <a:avLst/>
          </a:prstGeom>
          <a:noFill/>
          <a:ln>
            <a:noFill/>
          </a:ln>
        </p:spPr>
      </p:sp>
      <p:pic>
        <p:nvPicPr>
          <p:cNvPr id="135" name="Google Shape;13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4683712"/>
            <a:ext cx="805917" cy="2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1"/>
          </p:nvPr>
        </p:nvSpPr>
        <p:spPr>
          <a:xfrm>
            <a:off x="539749" y="376238"/>
            <a:ext cx="8245475" cy="59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">
  <p:cSld name="Large image and 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>
            <a:off x="5460359" y="376184"/>
            <a:ext cx="3324866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1" name="Google Shape;141;p17"/>
          <p:cNvSpPr>
            <a:spLocks noGrp="1"/>
          </p:cNvSpPr>
          <p:nvPr>
            <p:ph type="pic" idx="2"/>
          </p:nvPr>
        </p:nvSpPr>
        <p:spPr>
          <a:xfrm>
            <a:off x="179999" y="0"/>
            <a:ext cx="509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 and image right (2:1)">
  <p:cSld name="Text left and image right (2:1)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>
          <a:xfrm>
            <a:off x="545129" y="376184"/>
            <a:ext cx="5436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5" name="Google Shape;145;p18"/>
          <p:cNvSpPr>
            <a:spLocks noGrp="1"/>
          </p:cNvSpPr>
          <p:nvPr>
            <p:ph type="pic" idx="2"/>
          </p:nvPr>
        </p:nvSpPr>
        <p:spPr>
          <a:xfrm>
            <a:off x="6157225" y="376184"/>
            <a:ext cx="2628000" cy="414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 and image right (1:1)">
  <p:cSld name="Text left and image right (1:1)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1"/>
          </p:nvPr>
        </p:nvSpPr>
        <p:spPr>
          <a:xfrm>
            <a:off x="545130" y="376184"/>
            <a:ext cx="4031999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9" name="Google Shape;149;p19"/>
          <p:cNvSpPr>
            <a:spLocks noGrp="1"/>
          </p:cNvSpPr>
          <p:nvPr>
            <p:ph type="pic" idx="2"/>
          </p:nvPr>
        </p:nvSpPr>
        <p:spPr>
          <a:xfrm>
            <a:off x="4753226" y="376184"/>
            <a:ext cx="4031999" cy="414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 and image right (1:2)">
  <p:cSld name="Text left and image right (1:2)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1"/>
          </p:nvPr>
        </p:nvSpPr>
        <p:spPr>
          <a:xfrm>
            <a:off x="541844" y="376184"/>
            <a:ext cx="2628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3" name="Google Shape;153;p20"/>
          <p:cNvSpPr>
            <a:spLocks noGrp="1"/>
          </p:cNvSpPr>
          <p:nvPr>
            <p:ph type="pic" idx="2"/>
          </p:nvPr>
        </p:nvSpPr>
        <p:spPr>
          <a:xfrm>
            <a:off x="3349225" y="376184"/>
            <a:ext cx="5436000" cy="414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and text right (2:1)">
  <p:cSld name="Image left and text right (2:1)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6157225" y="376184"/>
            <a:ext cx="2628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7" name="Google Shape;157;p21"/>
          <p:cNvSpPr>
            <a:spLocks noGrp="1"/>
          </p:cNvSpPr>
          <p:nvPr>
            <p:ph type="pic" idx="2"/>
          </p:nvPr>
        </p:nvSpPr>
        <p:spPr>
          <a:xfrm>
            <a:off x="539750" y="376184"/>
            <a:ext cx="5436000" cy="414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text">
  <p:cSld name="Heading and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4683712"/>
            <a:ext cx="805917" cy="2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539750" y="376237"/>
            <a:ext cx="822001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539749" y="1152525"/>
            <a:ext cx="8220017" cy="332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1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, heading and text right (2:1)">
  <p:cSld name="Image left, heading and text right (2:1)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body" idx="1"/>
          </p:nvPr>
        </p:nvSpPr>
        <p:spPr>
          <a:xfrm>
            <a:off x="6157225" y="1111348"/>
            <a:ext cx="2628000" cy="3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1" name="Google Shape;161;p22"/>
          <p:cNvSpPr>
            <a:spLocks noGrp="1"/>
          </p:cNvSpPr>
          <p:nvPr>
            <p:ph type="pic" idx="2"/>
          </p:nvPr>
        </p:nvSpPr>
        <p:spPr>
          <a:xfrm>
            <a:off x="539750" y="1111348"/>
            <a:ext cx="5436000" cy="3404836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22"/>
          <p:cNvSpPr txBox="1">
            <a:spLocks noGrp="1"/>
          </p:cNvSpPr>
          <p:nvPr>
            <p:ph type="body" idx="3"/>
          </p:nvPr>
        </p:nvSpPr>
        <p:spPr>
          <a:xfrm>
            <a:off x="539750" y="376237"/>
            <a:ext cx="822001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, heading and text right (1:1)">
  <p:cSld name="Image left, heading and text right (1:1)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4753226" y="1115118"/>
            <a:ext cx="4031999" cy="3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>
            <a:spLocks noGrp="1"/>
          </p:cNvSpPr>
          <p:nvPr>
            <p:ph type="pic" idx="2"/>
          </p:nvPr>
        </p:nvSpPr>
        <p:spPr>
          <a:xfrm>
            <a:off x="539749" y="1115118"/>
            <a:ext cx="4031999" cy="3402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23"/>
          <p:cNvSpPr txBox="1">
            <a:spLocks noGrp="1"/>
          </p:cNvSpPr>
          <p:nvPr>
            <p:ph type="body" idx="3"/>
          </p:nvPr>
        </p:nvSpPr>
        <p:spPr>
          <a:xfrm>
            <a:off x="539750" y="376237"/>
            <a:ext cx="822001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2 images">
  <p:cSld name="Heading and 2 image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24"/>
          <p:cNvSpPr>
            <a:spLocks noGrp="1"/>
          </p:cNvSpPr>
          <p:nvPr>
            <p:ph type="pic" idx="2"/>
          </p:nvPr>
        </p:nvSpPr>
        <p:spPr>
          <a:xfrm>
            <a:off x="539749" y="1152698"/>
            <a:ext cx="4031999" cy="3384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539750" y="376237"/>
            <a:ext cx="8245475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2" name="Google Shape;172;p24"/>
          <p:cNvSpPr>
            <a:spLocks noGrp="1"/>
          </p:cNvSpPr>
          <p:nvPr>
            <p:ph type="pic" idx="3"/>
          </p:nvPr>
        </p:nvSpPr>
        <p:spPr>
          <a:xfrm>
            <a:off x="4753226" y="1152698"/>
            <a:ext cx="4031999" cy="3384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and text right (1:2)">
  <p:cSld name="Image left and text right (1:2)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3349225" y="376184"/>
            <a:ext cx="5436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6" name="Google Shape;176;p25"/>
          <p:cNvSpPr>
            <a:spLocks noGrp="1"/>
          </p:cNvSpPr>
          <p:nvPr>
            <p:ph type="pic" idx="2"/>
          </p:nvPr>
        </p:nvSpPr>
        <p:spPr>
          <a:xfrm>
            <a:off x="539749" y="376184"/>
            <a:ext cx="2628000" cy="414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3 images">
  <p:cSld name="Heading and 3 images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26"/>
          <p:cNvSpPr>
            <a:spLocks noGrp="1"/>
          </p:cNvSpPr>
          <p:nvPr>
            <p:ph type="pic" idx="2"/>
          </p:nvPr>
        </p:nvSpPr>
        <p:spPr>
          <a:xfrm>
            <a:off x="539750" y="1152698"/>
            <a:ext cx="3330000" cy="1602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539750" y="376237"/>
            <a:ext cx="8245475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1" name="Google Shape;181;p26"/>
          <p:cNvSpPr>
            <a:spLocks noGrp="1"/>
          </p:cNvSpPr>
          <p:nvPr>
            <p:ph type="pic" idx="3"/>
          </p:nvPr>
        </p:nvSpPr>
        <p:spPr>
          <a:xfrm>
            <a:off x="4051225" y="1152698"/>
            <a:ext cx="4734000" cy="3384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26"/>
          <p:cNvSpPr>
            <a:spLocks noGrp="1"/>
          </p:cNvSpPr>
          <p:nvPr>
            <p:ph type="pic" idx="4"/>
          </p:nvPr>
        </p:nvSpPr>
        <p:spPr>
          <a:xfrm>
            <a:off x="539750" y="2935112"/>
            <a:ext cx="3330000" cy="1602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mages left, text right">
  <p:cSld name="6 images left, text righ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5460359" y="376184"/>
            <a:ext cx="3324866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6" name="Google Shape;186;p27"/>
          <p:cNvSpPr>
            <a:spLocks noGrp="1"/>
          </p:cNvSpPr>
          <p:nvPr>
            <p:ph type="pic" idx="2"/>
          </p:nvPr>
        </p:nvSpPr>
        <p:spPr>
          <a:xfrm>
            <a:off x="179999" y="0"/>
            <a:ext cx="2520000" cy="1713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27"/>
          <p:cNvSpPr>
            <a:spLocks noGrp="1"/>
          </p:cNvSpPr>
          <p:nvPr>
            <p:ph type="pic" idx="3"/>
          </p:nvPr>
        </p:nvSpPr>
        <p:spPr>
          <a:xfrm>
            <a:off x="179999" y="1714950"/>
            <a:ext cx="2520000" cy="1713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27"/>
          <p:cNvSpPr>
            <a:spLocks noGrp="1"/>
          </p:cNvSpPr>
          <p:nvPr>
            <p:ph type="pic" idx="4"/>
          </p:nvPr>
        </p:nvSpPr>
        <p:spPr>
          <a:xfrm>
            <a:off x="179999" y="3428550"/>
            <a:ext cx="2520000" cy="1713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27"/>
          <p:cNvSpPr>
            <a:spLocks noGrp="1"/>
          </p:cNvSpPr>
          <p:nvPr>
            <p:ph type="pic" idx="5"/>
          </p:nvPr>
        </p:nvSpPr>
        <p:spPr>
          <a:xfrm>
            <a:off x="2699999" y="0"/>
            <a:ext cx="2520000" cy="1713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27"/>
          <p:cNvSpPr>
            <a:spLocks noGrp="1"/>
          </p:cNvSpPr>
          <p:nvPr>
            <p:ph type="pic" idx="6"/>
          </p:nvPr>
        </p:nvSpPr>
        <p:spPr>
          <a:xfrm>
            <a:off x="2699999" y="1714950"/>
            <a:ext cx="2520000" cy="1713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27"/>
          <p:cNvSpPr>
            <a:spLocks noGrp="1"/>
          </p:cNvSpPr>
          <p:nvPr>
            <p:ph type="pic" idx="7"/>
          </p:nvPr>
        </p:nvSpPr>
        <p:spPr>
          <a:xfrm>
            <a:off x="2699999" y="3428550"/>
            <a:ext cx="2520000" cy="1713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, 6 images right">
  <p:cSld name="Text left, 6 images righ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>
            <a:spLocks noGrp="1"/>
          </p:cNvSpPr>
          <p:nvPr>
            <p:ph type="pic" idx="2"/>
          </p:nvPr>
        </p:nvSpPr>
        <p:spPr>
          <a:xfrm>
            <a:off x="6624000" y="0"/>
            <a:ext cx="2520000" cy="1713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8"/>
          <p:cNvSpPr txBox="1">
            <a:spLocks noGrp="1"/>
          </p:cNvSpPr>
          <p:nvPr>
            <p:ph type="sldNum" idx="12"/>
          </p:nvPr>
        </p:nvSpPr>
        <p:spPr>
          <a:xfrm>
            <a:off x="53975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1"/>
          </p:nvPr>
        </p:nvSpPr>
        <p:spPr>
          <a:xfrm>
            <a:off x="539750" y="376184"/>
            <a:ext cx="3324866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>
            <a:spLocks noGrp="1"/>
          </p:cNvSpPr>
          <p:nvPr>
            <p:ph type="pic" idx="3"/>
          </p:nvPr>
        </p:nvSpPr>
        <p:spPr>
          <a:xfrm>
            <a:off x="4104000" y="0"/>
            <a:ext cx="2520000" cy="1713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28"/>
          <p:cNvSpPr>
            <a:spLocks noGrp="1"/>
          </p:cNvSpPr>
          <p:nvPr>
            <p:ph type="pic" idx="4"/>
          </p:nvPr>
        </p:nvSpPr>
        <p:spPr>
          <a:xfrm>
            <a:off x="4104000" y="1714950"/>
            <a:ext cx="2520000" cy="1713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28"/>
          <p:cNvSpPr>
            <a:spLocks noGrp="1"/>
          </p:cNvSpPr>
          <p:nvPr>
            <p:ph type="pic" idx="5"/>
          </p:nvPr>
        </p:nvSpPr>
        <p:spPr>
          <a:xfrm>
            <a:off x="4104000" y="3428550"/>
            <a:ext cx="2520000" cy="1713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28"/>
          <p:cNvSpPr>
            <a:spLocks noGrp="1"/>
          </p:cNvSpPr>
          <p:nvPr>
            <p:ph type="pic" idx="6"/>
          </p:nvPr>
        </p:nvSpPr>
        <p:spPr>
          <a:xfrm>
            <a:off x="6624000" y="1714950"/>
            <a:ext cx="2520000" cy="1713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28"/>
          <p:cNvSpPr>
            <a:spLocks noGrp="1"/>
          </p:cNvSpPr>
          <p:nvPr>
            <p:ph type="pic" idx="7"/>
          </p:nvPr>
        </p:nvSpPr>
        <p:spPr>
          <a:xfrm>
            <a:off x="6624000" y="3428550"/>
            <a:ext cx="2520000" cy="1713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4 elements">
  <p:cSld name="Heading and 4 elements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body" idx="1"/>
          </p:nvPr>
        </p:nvSpPr>
        <p:spPr>
          <a:xfrm>
            <a:off x="539750" y="376237"/>
            <a:ext cx="8245475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2"/>
          </p:nvPr>
        </p:nvSpPr>
        <p:spPr>
          <a:xfrm>
            <a:off x="4755490" y="1152698"/>
            <a:ext cx="3330000" cy="160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76225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3"/>
          </p:nvPr>
        </p:nvSpPr>
        <p:spPr>
          <a:xfrm>
            <a:off x="1240394" y="2937020"/>
            <a:ext cx="3330000" cy="160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76225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body" idx="4"/>
          </p:nvPr>
        </p:nvSpPr>
        <p:spPr>
          <a:xfrm>
            <a:off x="1240394" y="1152698"/>
            <a:ext cx="3330000" cy="160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76225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5"/>
          </p:nvPr>
        </p:nvSpPr>
        <p:spPr>
          <a:xfrm>
            <a:off x="4755490" y="2937019"/>
            <a:ext cx="3330000" cy="160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76225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4683712"/>
            <a:ext cx="805917" cy="2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1"/>
          </p:nvPr>
        </p:nvSpPr>
        <p:spPr>
          <a:xfrm>
            <a:off x="539750" y="376237"/>
            <a:ext cx="822001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2"/>
          </p:nvPr>
        </p:nvSpPr>
        <p:spPr>
          <a:xfrm>
            <a:off x="539750" y="1152525"/>
            <a:ext cx="8220016" cy="332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1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9 images">
  <p:cSld name="Heading and 9 images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31"/>
          <p:cNvSpPr>
            <a:spLocks noGrp="1"/>
          </p:cNvSpPr>
          <p:nvPr>
            <p:ph type="pic" idx="2"/>
          </p:nvPr>
        </p:nvSpPr>
        <p:spPr>
          <a:xfrm>
            <a:off x="539749" y="1152698"/>
            <a:ext cx="2628000" cy="108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31"/>
          <p:cNvSpPr txBox="1">
            <a:spLocks noGrp="1"/>
          </p:cNvSpPr>
          <p:nvPr>
            <p:ph type="body" idx="1"/>
          </p:nvPr>
        </p:nvSpPr>
        <p:spPr>
          <a:xfrm>
            <a:off x="539750" y="376237"/>
            <a:ext cx="8245475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7" name="Google Shape;217;p31"/>
          <p:cNvSpPr>
            <a:spLocks noGrp="1"/>
          </p:cNvSpPr>
          <p:nvPr>
            <p:ph type="pic" idx="3"/>
          </p:nvPr>
        </p:nvSpPr>
        <p:spPr>
          <a:xfrm>
            <a:off x="3348487" y="1152698"/>
            <a:ext cx="2628000" cy="108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31"/>
          <p:cNvSpPr>
            <a:spLocks noGrp="1"/>
          </p:cNvSpPr>
          <p:nvPr>
            <p:ph type="pic" idx="4"/>
          </p:nvPr>
        </p:nvSpPr>
        <p:spPr>
          <a:xfrm>
            <a:off x="6157225" y="1152698"/>
            <a:ext cx="2628000" cy="108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31"/>
          <p:cNvSpPr>
            <a:spLocks noGrp="1"/>
          </p:cNvSpPr>
          <p:nvPr>
            <p:ph type="pic" idx="5"/>
          </p:nvPr>
        </p:nvSpPr>
        <p:spPr>
          <a:xfrm>
            <a:off x="539749" y="2419981"/>
            <a:ext cx="2628000" cy="108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31"/>
          <p:cNvSpPr>
            <a:spLocks noGrp="1"/>
          </p:cNvSpPr>
          <p:nvPr>
            <p:ph type="pic" idx="6"/>
          </p:nvPr>
        </p:nvSpPr>
        <p:spPr>
          <a:xfrm>
            <a:off x="539749" y="3687263"/>
            <a:ext cx="2628000" cy="108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31"/>
          <p:cNvSpPr>
            <a:spLocks noGrp="1"/>
          </p:cNvSpPr>
          <p:nvPr>
            <p:ph type="pic" idx="7"/>
          </p:nvPr>
        </p:nvSpPr>
        <p:spPr>
          <a:xfrm>
            <a:off x="3348487" y="2419981"/>
            <a:ext cx="2628000" cy="108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31"/>
          <p:cNvSpPr>
            <a:spLocks noGrp="1"/>
          </p:cNvSpPr>
          <p:nvPr>
            <p:ph type="pic" idx="8"/>
          </p:nvPr>
        </p:nvSpPr>
        <p:spPr>
          <a:xfrm>
            <a:off x="3348487" y="3687263"/>
            <a:ext cx="2628000" cy="108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31"/>
          <p:cNvSpPr>
            <a:spLocks noGrp="1"/>
          </p:cNvSpPr>
          <p:nvPr>
            <p:ph type="pic" idx="9"/>
          </p:nvPr>
        </p:nvSpPr>
        <p:spPr>
          <a:xfrm>
            <a:off x="6157225" y="2419981"/>
            <a:ext cx="2628000" cy="108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31"/>
          <p:cNvSpPr>
            <a:spLocks noGrp="1"/>
          </p:cNvSpPr>
          <p:nvPr>
            <p:ph type="pic" idx="13"/>
          </p:nvPr>
        </p:nvSpPr>
        <p:spPr>
          <a:xfrm>
            <a:off x="6157225" y="3687263"/>
            <a:ext cx="2628000" cy="108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 - Heading only">
  <p:cSld name="6_ - Heading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4683712"/>
            <a:ext cx="805917" cy="2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539750" y="376237"/>
            <a:ext cx="822001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1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9 images (small)">
  <p:cSld name="Heading and 9 images (small)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body" idx="1"/>
          </p:nvPr>
        </p:nvSpPr>
        <p:spPr>
          <a:xfrm>
            <a:off x="539750" y="376237"/>
            <a:ext cx="8245475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8" name="Google Shape;228;p32"/>
          <p:cNvSpPr>
            <a:spLocks noGrp="1"/>
          </p:cNvSpPr>
          <p:nvPr>
            <p:ph type="pic" idx="2"/>
          </p:nvPr>
        </p:nvSpPr>
        <p:spPr>
          <a:xfrm>
            <a:off x="1598398" y="1152698"/>
            <a:ext cx="1908000" cy="108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32"/>
          <p:cNvSpPr>
            <a:spLocks noGrp="1"/>
          </p:cNvSpPr>
          <p:nvPr>
            <p:ph type="pic" idx="3"/>
          </p:nvPr>
        </p:nvSpPr>
        <p:spPr>
          <a:xfrm>
            <a:off x="3708486" y="1152698"/>
            <a:ext cx="1908000" cy="108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32"/>
          <p:cNvSpPr>
            <a:spLocks noGrp="1"/>
          </p:cNvSpPr>
          <p:nvPr>
            <p:ph type="pic" idx="4"/>
          </p:nvPr>
        </p:nvSpPr>
        <p:spPr>
          <a:xfrm>
            <a:off x="5809912" y="1152698"/>
            <a:ext cx="1908000" cy="108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32"/>
          <p:cNvSpPr>
            <a:spLocks noGrp="1"/>
          </p:cNvSpPr>
          <p:nvPr>
            <p:ph type="pic" idx="5"/>
          </p:nvPr>
        </p:nvSpPr>
        <p:spPr>
          <a:xfrm>
            <a:off x="1598398" y="2419981"/>
            <a:ext cx="1908000" cy="108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32"/>
          <p:cNvSpPr>
            <a:spLocks noGrp="1"/>
          </p:cNvSpPr>
          <p:nvPr>
            <p:ph type="pic" idx="6"/>
          </p:nvPr>
        </p:nvSpPr>
        <p:spPr>
          <a:xfrm>
            <a:off x="1598398" y="3687263"/>
            <a:ext cx="1908000" cy="108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32"/>
          <p:cNvSpPr>
            <a:spLocks noGrp="1"/>
          </p:cNvSpPr>
          <p:nvPr>
            <p:ph type="pic" idx="7"/>
          </p:nvPr>
        </p:nvSpPr>
        <p:spPr>
          <a:xfrm>
            <a:off x="3708486" y="2419981"/>
            <a:ext cx="1908000" cy="108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32"/>
          <p:cNvSpPr>
            <a:spLocks noGrp="1"/>
          </p:cNvSpPr>
          <p:nvPr>
            <p:ph type="pic" idx="8"/>
          </p:nvPr>
        </p:nvSpPr>
        <p:spPr>
          <a:xfrm>
            <a:off x="3708486" y="3687263"/>
            <a:ext cx="1908000" cy="108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32"/>
          <p:cNvSpPr>
            <a:spLocks noGrp="1"/>
          </p:cNvSpPr>
          <p:nvPr>
            <p:ph type="pic" idx="9"/>
          </p:nvPr>
        </p:nvSpPr>
        <p:spPr>
          <a:xfrm>
            <a:off x="5809912" y="2419981"/>
            <a:ext cx="1908000" cy="108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32"/>
          <p:cNvSpPr>
            <a:spLocks noGrp="1"/>
          </p:cNvSpPr>
          <p:nvPr>
            <p:ph type="pic" idx="13"/>
          </p:nvPr>
        </p:nvSpPr>
        <p:spPr>
          <a:xfrm>
            <a:off x="5809912" y="3687263"/>
            <a:ext cx="1908000" cy="108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cial 1">
  <p:cSld name="Special 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>
            <a:spLocks noGrp="1"/>
          </p:cNvSpPr>
          <p:nvPr>
            <p:ph type="pic" idx="2"/>
          </p:nvPr>
        </p:nvSpPr>
        <p:spPr>
          <a:xfrm>
            <a:off x="2656063" y="917575"/>
            <a:ext cx="1908000" cy="1360488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33"/>
          <p:cNvSpPr txBox="1">
            <a:spLocks noGrp="1"/>
          </p:cNvSpPr>
          <p:nvPr>
            <p:ph type="body" idx="1"/>
          </p:nvPr>
        </p:nvSpPr>
        <p:spPr>
          <a:xfrm>
            <a:off x="2656345" y="2278063"/>
            <a:ext cx="1907718" cy="212488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905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180000" tIns="1080000" rIns="180000" bIns="46800" anchor="t" anchorCtr="0">
            <a:no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body" idx="3"/>
          </p:nvPr>
        </p:nvSpPr>
        <p:spPr>
          <a:xfrm>
            <a:off x="4746356" y="2278063"/>
            <a:ext cx="1907718" cy="212488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905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180000" tIns="1080000" rIns="180000" bIns="46800" anchor="t" anchorCtr="0">
            <a:no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body" idx="4"/>
          </p:nvPr>
        </p:nvSpPr>
        <p:spPr>
          <a:xfrm>
            <a:off x="6845031" y="2278063"/>
            <a:ext cx="1907718" cy="212488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905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180000" tIns="1080000" rIns="180000" bIns="46800" anchor="t" anchorCtr="0">
            <a:no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2" name="Google Shape;242;p33"/>
          <p:cNvSpPr txBox="1">
            <a:spLocks noGrp="1"/>
          </p:cNvSpPr>
          <p:nvPr>
            <p:ph type="body" idx="5"/>
          </p:nvPr>
        </p:nvSpPr>
        <p:spPr>
          <a:xfrm>
            <a:off x="539973" y="2278063"/>
            <a:ext cx="1907718" cy="212488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905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180000" tIns="1080000" rIns="180000" bIns="46800" anchor="t" anchorCtr="0">
            <a:no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243" name="Google Shape;24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4683712"/>
            <a:ext cx="805917" cy="2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3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p33"/>
          <p:cNvSpPr txBox="1">
            <a:spLocks noGrp="1"/>
          </p:cNvSpPr>
          <p:nvPr>
            <p:ph type="body" idx="6"/>
          </p:nvPr>
        </p:nvSpPr>
        <p:spPr>
          <a:xfrm>
            <a:off x="539750" y="376237"/>
            <a:ext cx="822001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6" name="Google Shape;246;p33"/>
          <p:cNvSpPr>
            <a:spLocks noGrp="1"/>
          </p:cNvSpPr>
          <p:nvPr>
            <p:ph type="pic" idx="7"/>
          </p:nvPr>
        </p:nvSpPr>
        <p:spPr>
          <a:xfrm>
            <a:off x="539691" y="917575"/>
            <a:ext cx="1908000" cy="1360488"/>
          </a:xfrm>
          <a:prstGeom prst="rect">
            <a:avLst/>
          </a:prstGeom>
          <a:noFill/>
          <a:ln>
            <a:noFill/>
          </a:ln>
        </p:spPr>
      </p:sp>
      <p:sp>
        <p:nvSpPr>
          <p:cNvPr id="247" name="Google Shape;247;p33"/>
          <p:cNvSpPr>
            <a:spLocks noGrp="1"/>
          </p:cNvSpPr>
          <p:nvPr>
            <p:ph type="pic" idx="8"/>
          </p:nvPr>
        </p:nvSpPr>
        <p:spPr>
          <a:xfrm>
            <a:off x="4746074" y="917575"/>
            <a:ext cx="1908000" cy="1360488"/>
          </a:xfrm>
          <a:prstGeom prst="rect">
            <a:avLst/>
          </a:prstGeom>
          <a:noFill/>
          <a:ln>
            <a:noFill/>
          </a:ln>
        </p:spPr>
      </p:sp>
      <p:sp>
        <p:nvSpPr>
          <p:cNvPr id="248" name="Google Shape;248;p33"/>
          <p:cNvSpPr>
            <a:spLocks noGrp="1"/>
          </p:cNvSpPr>
          <p:nvPr>
            <p:ph type="pic" idx="9"/>
          </p:nvPr>
        </p:nvSpPr>
        <p:spPr>
          <a:xfrm>
            <a:off x="6844749" y="917575"/>
            <a:ext cx="1908000" cy="1360488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33"/>
          <p:cNvSpPr>
            <a:spLocks noGrp="1"/>
          </p:cNvSpPr>
          <p:nvPr>
            <p:ph type="pic" idx="13"/>
          </p:nvPr>
        </p:nvSpPr>
        <p:spPr>
          <a:xfrm>
            <a:off x="721371" y="2458800"/>
            <a:ext cx="1555200" cy="75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33"/>
          <p:cNvSpPr>
            <a:spLocks noGrp="1"/>
          </p:cNvSpPr>
          <p:nvPr>
            <p:ph type="pic" idx="14"/>
          </p:nvPr>
        </p:nvSpPr>
        <p:spPr>
          <a:xfrm>
            <a:off x="2827182" y="2458800"/>
            <a:ext cx="1555200" cy="75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3"/>
          <p:cNvSpPr>
            <a:spLocks noGrp="1"/>
          </p:cNvSpPr>
          <p:nvPr>
            <p:ph type="pic" idx="15"/>
          </p:nvPr>
        </p:nvSpPr>
        <p:spPr>
          <a:xfrm>
            <a:off x="4917193" y="2458800"/>
            <a:ext cx="1555200" cy="75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33"/>
          <p:cNvSpPr>
            <a:spLocks noGrp="1"/>
          </p:cNvSpPr>
          <p:nvPr>
            <p:ph type="pic" idx="16"/>
          </p:nvPr>
        </p:nvSpPr>
        <p:spPr>
          <a:xfrm>
            <a:off x="7015868" y="2458800"/>
            <a:ext cx="1555200" cy="75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1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01 - iDiv Deckblatt Farbverlauf">
  <p:cSld name="1_01 - iDiv Deckblatt Farbverlauf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34"/>
          <p:cNvSpPr txBox="1"/>
          <p:nvPr/>
        </p:nvSpPr>
        <p:spPr>
          <a:xfrm>
            <a:off x="1152000" y="488054"/>
            <a:ext cx="683999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Many thanks to you,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our supporters and partners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34"/>
          <p:cNvSpPr/>
          <p:nvPr/>
        </p:nvSpPr>
        <p:spPr>
          <a:xfrm>
            <a:off x="394068" y="1580455"/>
            <a:ext cx="8355861" cy="3099545"/>
          </a:xfrm>
          <a:prstGeom prst="rect">
            <a:avLst/>
          </a:prstGeom>
          <a:solidFill>
            <a:srgbClr val="F2F2F2">
              <a:alpha val="89803"/>
            </a:srgbClr>
          </a:solidFill>
          <a:ln>
            <a:noFill/>
          </a:ln>
          <a:effectLst>
            <a:outerShdw dist="1905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027" y="1815813"/>
            <a:ext cx="1672744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5456" y="1743813"/>
            <a:ext cx="1028571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4610" y="1743813"/>
            <a:ext cx="878644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3127" y="2293217"/>
            <a:ext cx="11718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13861" y="2293217"/>
            <a:ext cx="132825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60945" y="2203217"/>
            <a:ext cx="539761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69665" y="2239217"/>
            <a:ext cx="46551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97817" y="2279217"/>
            <a:ext cx="737561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28685" y="2275217"/>
            <a:ext cx="675979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92507" y="2311217"/>
            <a:ext cx="1175539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527973" y="1779813"/>
            <a:ext cx="1914435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26231" y="1779813"/>
            <a:ext cx="1488738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- iDiv Deckblatt Bild">
  <p:cSld name="02 - iDiv Deckblatt Bil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5"/>
          <p:cNvSpPr txBox="1"/>
          <p:nvPr/>
        </p:nvSpPr>
        <p:spPr>
          <a:xfrm>
            <a:off x="448701" y="4880858"/>
            <a:ext cx="1417541" cy="5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Page </a:t>
            </a:r>
            <a:fld id="{00000000-1234-1234-1234-123412341234}" type="slidenum">
              <a:rPr lang="en-US" sz="375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375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2" name="Google Shape;272;p35"/>
          <p:cNvSpPr txBox="1">
            <a:spLocks noGrp="1"/>
          </p:cNvSpPr>
          <p:nvPr>
            <p:ph type="body" idx="1"/>
          </p:nvPr>
        </p:nvSpPr>
        <p:spPr>
          <a:xfrm>
            <a:off x="1224000" y="1733327"/>
            <a:ext cx="6840000" cy="1676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hnowledgement">
  <p:cSld name="Achnowledgem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/>
          <p:nvPr/>
        </p:nvSpPr>
        <p:spPr>
          <a:xfrm>
            <a:off x="1123175" y="1955533"/>
            <a:ext cx="7064844" cy="88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We kindly acknowledge the support by the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German Centre for Integrative Biodiversity Research (iDiv) Halle-Jena-Leipzig,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funded by the Deutsche Forschungsgemeinschaft (FZT 118).</a:t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- iDiv Deckblatt Farbverlauf">
  <p:cSld name="01 - iDiv Deckblatt Farbverlauf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224000" y="3116275"/>
            <a:ext cx="6840000" cy="30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1224000" y="1890417"/>
            <a:ext cx="684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1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05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with 6 images">
  <p:cSld name="Heading with 6 image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4683712"/>
            <a:ext cx="805917" cy="2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539750" y="1146622"/>
            <a:ext cx="2628000" cy="1620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6"/>
          <p:cNvSpPr>
            <a:spLocks noGrp="1"/>
          </p:cNvSpPr>
          <p:nvPr>
            <p:ph type="pic" idx="3"/>
          </p:nvPr>
        </p:nvSpPr>
        <p:spPr>
          <a:xfrm>
            <a:off x="6131767" y="1146622"/>
            <a:ext cx="2628000" cy="16200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6"/>
          <p:cNvSpPr>
            <a:spLocks noGrp="1"/>
          </p:cNvSpPr>
          <p:nvPr>
            <p:ph type="pic" idx="4"/>
          </p:nvPr>
        </p:nvSpPr>
        <p:spPr>
          <a:xfrm>
            <a:off x="3335758" y="1146622"/>
            <a:ext cx="2628000" cy="16200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6"/>
          <p:cNvSpPr>
            <a:spLocks noGrp="1"/>
          </p:cNvSpPr>
          <p:nvPr>
            <p:ph type="pic" idx="5"/>
          </p:nvPr>
        </p:nvSpPr>
        <p:spPr>
          <a:xfrm>
            <a:off x="539750" y="2966872"/>
            <a:ext cx="2628000" cy="16200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6"/>
          <p:cNvSpPr>
            <a:spLocks noGrp="1"/>
          </p:cNvSpPr>
          <p:nvPr>
            <p:ph type="pic" idx="6"/>
          </p:nvPr>
        </p:nvSpPr>
        <p:spPr>
          <a:xfrm>
            <a:off x="6131767" y="2966872"/>
            <a:ext cx="2628000" cy="16200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6"/>
          <p:cNvSpPr>
            <a:spLocks noGrp="1"/>
          </p:cNvSpPr>
          <p:nvPr>
            <p:ph type="pic" idx="7"/>
          </p:nvPr>
        </p:nvSpPr>
        <p:spPr>
          <a:xfrm>
            <a:off x="3335758" y="2966872"/>
            <a:ext cx="2628000" cy="16200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539750" y="376237"/>
            <a:ext cx="822001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29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with 4 images (1 line)">
  <p:cSld name="Heading with 4 images (1 line)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4683712"/>
            <a:ext cx="805917" cy="2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7"/>
          <p:cNvSpPr>
            <a:spLocks noGrp="1"/>
          </p:cNvSpPr>
          <p:nvPr>
            <p:ph type="pic" idx="2"/>
          </p:nvPr>
        </p:nvSpPr>
        <p:spPr>
          <a:xfrm>
            <a:off x="539750" y="1452833"/>
            <a:ext cx="1925999" cy="136080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539750" y="376237"/>
            <a:ext cx="822001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539750" y="2813631"/>
            <a:ext cx="1925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>
            <a:spLocks noGrp="1"/>
          </p:cNvSpPr>
          <p:nvPr>
            <p:ph type="pic" idx="4"/>
          </p:nvPr>
        </p:nvSpPr>
        <p:spPr>
          <a:xfrm>
            <a:off x="2637756" y="1452833"/>
            <a:ext cx="1925999" cy="136080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7"/>
          <p:cNvSpPr txBox="1">
            <a:spLocks noGrp="1"/>
          </p:cNvSpPr>
          <p:nvPr>
            <p:ph type="body" idx="5"/>
          </p:nvPr>
        </p:nvSpPr>
        <p:spPr>
          <a:xfrm>
            <a:off x="2637756" y="2813631"/>
            <a:ext cx="1925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>
            <a:spLocks noGrp="1"/>
          </p:cNvSpPr>
          <p:nvPr>
            <p:ph type="pic" idx="6"/>
          </p:nvPr>
        </p:nvSpPr>
        <p:spPr>
          <a:xfrm>
            <a:off x="4735762" y="1452833"/>
            <a:ext cx="1925999" cy="136080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7"/>
          <p:cNvSpPr txBox="1">
            <a:spLocks noGrp="1"/>
          </p:cNvSpPr>
          <p:nvPr>
            <p:ph type="body" idx="7"/>
          </p:nvPr>
        </p:nvSpPr>
        <p:spPr>
          <a:xfrm>
            <a:off x="4735762" y="2813631"/>
            <a:ext cx="1925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>
            <a:spLocks noGrp="1"/>
          </p:cNvSpPr>
          <p:nvPr>
            <p:ph type="pic" idx="8"/>
          </p:nvPr>
        </p:nvSpPr>
        <p:spPr>
          <a:xfrm>
            <a:off x="6833768" y="1452833"/>
            <a:ext cx="1925999" cy="136080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7"/>
          <p:cNvSpPr txBox="1">
            <a:spLocks noGrp="1"/>
          </p:cNvSpPr>
          <p:nvPr>
            <p:ph type="body" idx="9"/>
          </p:nvPr>
        </p:nvSpPr>
        <p:spPr>
          <a:xfrm>
            <a:off x="6833768" y="2813631"/>
            <a:ext cx="1925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1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with 5 images (1 line)">
  <p:cSld name="Heading with 5 images (1 line)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4683712"/>
            <a:ext cx="805917" cy="2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8"/>
          <p:cNvSpPr>
            <a:spLocks noGrp="1"/>
          </p:cNvSpPr>
          <p:nvPr>
            <p:ph type="pic" idx="2"/>
          </p:nvPr>
        </p:nvSpPr>
        <p:spPr>
          <a:xfrm>
            <a:off x="539750" y="1744827"/>
            <a:ext cx="1360800" cy="136080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539750" y="376237"/>
            <a:ext cx="822001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539750" y="3105625"/>
            <a:ext cx="13608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>
            <a:spLocks noGrp="1"/>
          </p:cNvSpPr>
          <p:nvPr>
            <p:ph type="pic" idx="4"/>
          </p:nvPr>
        </p:nvSpPr>
        <p:spPr>
          <a:xfrm>
            <a:off x="2255726" y="1744827"/>
            <a:ext cx="1360800" cy="136080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8"/>
          <p:cNvSpPr txBox="1">
            <a:spLocks noGrp="1"/>
          </p:cNvSpPr>
          <p:nvPr>
            <p:ph type="body" idx="5"/>
          </p:nvPr>
        </p:nvSpPr>
        <p:spPr>
          <a:xfrm>
            <a:off x="2255726" y="3105625"/>
            <a:ext cx="13608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>
            <a:spLocks noGrp="1"/>
          </p:cNvSpPr>
          <p:nvPr>
            <p:ph type="pic" idx="6"/>
          </p:nvPr>
        </p:nvSpPr>
        <p:spPr>
          <a:xfrm>
            <a:off x="3971702" y="1744827"/>
            <a:ext cx="1360800" cy="136080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8"/>
          <p:cNvSpPr txBox="1">
            <a:spLocks noGrp="1"/>
          </p:cNvSpPr>
          <p:nvPr>
            <p:ph type="body" idx="7"/>
          </p:nvPr>
        </p:nvSpPr>
        <p:spPr>
          <a:xfrm>
            <a:off x="3971702" y="3105625"/>
            <a:ext cx="13608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>
            <a:spLocks noGrp="1"/>
          </p:cNvSpPr>
          <p:nvPr>
            <p:ph type="pic" idx="8"/>
          </p:nvPr>
        </p:nvSpPr>
        <p:spPr>
          <a:xfrm>
            <a:off x="5687678" y="1744827"/>
            <a:ext cx="1360800" cy="136080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8"/>
          <p:cNvSpPr txBox="1">
            <a:spLocks noGrp="1"/>
          </p:cNvSpPr>
          <p:nvPr>
            <p:ph type="body" idx="9"/>
          </p:nvPr>
        </p:nvSpPr>
        <p:spPr>
          <a:xfrm>
            <a:off x="5687678" y="3105625"/>
            <a:ext cx="13608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>
            <a:spLocks noGrp="1"/>
          </p:cNvSpPr>
          <p:nvPr>
            <p:ph type="pic" idx="13"/>
          </p:nvPr>
        </p:nvSpPr>
        <p:spPr>
          <a:xfrm>
            <a:off x="7403655" y="1744827"/>
            <a:ext cx="1360800" cy="136080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8"/>
          <p:cNvSpPr txBox="1">
            <a:spLocks noGrp="1"/>
          </p:cNvSpPr>
          <p:nvPr>
            <p:ph type="body" idx="14"/>
          </p:nvPr>
        </p:nvSpPr>
        <p:spPr>
          <a:xfrm>
            <a:off x="7403655" y="3105625"/>
            <a:ext cx="13608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1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with 5 images (3/2)">
  <p:cSld name="Heading with 5 images (3/2)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4683712"/>
            <a:ext cx="805917" cy="2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9"/>
          <p:cNvSpPr>
            <a:spLocks noGrp="1"/>
          </p:cNvSpPr>
          <p:nvPr>
            <p:ph type="pic" idx="2"/>
          </p:nvPr>
        </p:nvSpPr>
        <p:spPr>
          <a:xfrm>
            <a:off x="539750" y="1146622"/>
            <a:ext cx="2628000" cy="13500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9"/>
          <p:cNvSpPr>
            <a:spLocks noGrp="1"/>
          </p:cNvSpPr>
          <p:nvPr>
            <p:ph type="pic" idx="3"/>
          </p:nvPr>
        </p:nvSpPr>
        <p:spPr>
          <a:xfrm>
            <a:off x="6131767" y="1146622"/>
            <a:ext cx="2628000" cy="13500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9"/>
          <p:cNvSpPr>
            <a:spLocks noGrp="1"/>
          </p:cNvSpPr>
          <p:nvPr>
            <p:ph type="pic" idx="4"/>
          </p:nvPr>
        </p:nvSpPr>
        <p:spPr>
          <a:xfrm>
            <a:off x="3335758" y="1146622"/>
            <a:ext cx="2628000" cy="1350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9"/>
          <p:cNvSpPr>
            <a:spLocks noGrp="1"/>
          </p:cNvSpPr>
          <p:nvPr>
            <p:ph type="pic" idx="5"/>
          </p:nvPr>
        </p:nvSpPr>
        <p:spPr>
          <a:xfrm>
            <a:off x="4752000" y="2966872"/>
            <a:ext cx="2628000" cy="13500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9"/>
          <p:cNvSpPr>
            <a:spLocks noGrp="1"/>
          </p:cNvSpPr>
          <p:nvPr>
            <p:ph type="pic" idx="6"/>
          </p:nvPr>
        </p:nvSpPr>
        <p:spPr>
          <a:xfrm>
            <a:off x="1944000" y="2966872"/>
            <a:ext cx="2628000" cy="13500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539750" y="376237"/>
            <a:ext cx="822001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7"/>
          </p:nvPr>
        </p:nvSpPr>
        <p:spPr>
          <a:xfrm>
            <a:off x="539750" y="2496622"/>
            <a:ext cx="26280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8"/>
          </p:nvPr>
        </p:nvSpPr>
        <p:spPr>
          <a:xfrm>
            <a:off x="3335758" y="2496622"/>
            <a:ext cx="26280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9"/>
          </p:nvPr>
        </p:nvSpPr>
        <p:spPr>
          <a:xfrm>
            <a:off x="6131767" y="2496622"/>
            <a:ext cx="26280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3"/>
          </p:nvPr>
        </p:nvSpPr>
        <p:spPr>
          <a:xfrm>
            <a:off x="1944000" y="4316872"/>
            <a:ext cx="26280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14"/>
          </p:nvPr>
        </p:nvSpPr>
        <p:spPr>
          <a:xfrm>
            <a:off x="4752000" y="4316872"/>
            <a:ext cx="26280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29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with 5 images (2/3)">
  <p:cSld name="Heading with 5 images (2/3)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4683712"/>
            <a:ext cx="805917" cy="2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0"/>
          <p:cNvSpPr>
            <a:spLocks noGrp="1"/>
          </p:cNvSpPr>
          <p:nvPr>
            <p:ph type="pic" idx="2"/>
          </p:nvPr>
        </p:nvSpPr>
        <p:spPr>
          <a:xfrm>
            <a:off x="539750" y="2966872"/>
            <a:ext cx="2628000" cy="13500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0"/>
          <p:cNvSpPr>
            <a:spLocks noGrp="1"/>
          </p:cNvSpPr>
          <p:nvPr>
            <p:ph type="pic" idx="3"/>
          </p:nvPr>
        </p:nvSpPr>
        <p:spPr>
          <a:xfrm>
            <a:off x="6131767" y="2966872"/>
            <a:ext cx="2628000" cy="13500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0"/>
          <p:cNvSpPr>
            <a:spLocks noGrp="1"/>
          </p:cNvSpPr>
          <p:nvPr>
            <p:ph type="pic" idx="4"/>
          </p:nvPr>
        </p:nvSpPr>
        <p:spPr>
          <a:xfrm>
            <a:off x="3335758" y="2966872"/>
            <a:ext cx="2628000" cy="13500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0"/>
          <p:cNvSpPr>
            <a:spLocks noGrp="1"/>
          </p:cNvSpPr>
          <p:nvPr>
            <p:ph type="pic" idx="5"/>
          </p:nvPr>
        </p:nvSpPr>
        <p:spPr>
          <a:xfrm>
            <a:off x="4752000" y="1146622"/>
            <a:ext cx="2628000" cy="13500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0"/>
          <p:cNvSpPr>
            <a:spLocks noGrp="1"/>
          </p:cNvSpPr>
          <p:nvPr>
            <p:ph type="pic" idx="6"/>
          </p:nvPr>
        </p:nvSpPr>
        <p:spPr>
          <a:xfrm>
            <a:off x="1944000" y="1146622"/>
            <a:ext cx="2628000" cy="13500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539750" y="376237"/>
            <a:ext cx="822001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body" idx="7"/>
          </p:nvPr>
        </p:nvSpPr>
        <p:spPr>
          <a:xfrm>
            <a:off x="539750" y="4316872"/>
            <a:ext cx="26280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body" idx="8"/>
          </p:nvPr>
        </p:nvSpPr>
        <p:spPr>
          <a:xfrm>
            <a:off x="3335758" y="4316872"/>
            <a:ext cx="26280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body" idx="9"/>
          </p:nvPr>
        </p:nvSpPr>
        <p:spPr>
          <a:xfrm>
            <a:off x="6131767" y="4316872"/>
            <a:ext cx="26280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body" idx="13"/>
          </p:nvPr>
        </p:nvSpPr>
        <p:spPr>
          <a:xfrm>
            <a:off x="1944000" y="2496622"/>
            <a:ext cx="26280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14"/>
          </p:nvPr>
        </p:nvSpPr>
        <p:spPr>
          <a:xfrm>
            <a:off x="4752000" y="2496622"/>
            <a:ext cx="26280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299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oxes">
  <p:cSld name="2 boxe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4683712"/>
            <a:ext cx="805917" cy="2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1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body" idx="1"/>
          </p:nvPr>
        </p:nvSpPr>
        <p:spPr>
          <a:xfrm>
            <a:off x="539750" y="376237"/>
            <a:ext cx="82445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body" idx="2"/>
          </p:nvPr>
        </p:nvSpPr>
        <p:spPr>
          <a:xfrm>
            <a:off x="539750" y="1117600"/>
            <a:ext cx="4032250" cy="2160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905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body" idx="3"/>
          </p:nvPr>
        </p:nvSpPr>
        <p:spPr>
          <a:xfrm>
            <a:off x="4752000" y="1117600"/>
            <a:ext cx="4032250" cy="2160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905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body" idx="4"/>
          </p:nvPr>
        </p:nvSpPr>
        <p:spPr>
          <a:xfrm>
            <a:off x="1944000" y="3456000"/>
            <a:ext cx="5436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pos="551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4" r:id="rId3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7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21.pn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3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>
            <a:spLocks noGrp="1"/>
          </p:cNvSpPr>
          <p:nvPr>
            <p:ph type="body" idx="2"/>
          </p:nvPr>
        </p:nvSpPr>
        <p:spPr>
          <a:xfrm>
            <a:off x="540000" y="1043006"/>
            <a:ext cx="7635000" cy="179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700" b="0" dirty="0"/>
              <a:t>How could the next Common Agricultural Policy be shaped? </a:t>
            </a:r>
            <a:endParaRPr sz="27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700" b="0" dirty="0"/>
              <a:t>Expert-based evaluation of future scenarios</a:t>
            </a:r>
          </a:p>
        </p:txBody>
      </p:sp>
      <p:sp>
        <p:nvSpPr>
          <p:cNvPr id="280" name="Google Shape;280;p37"/>
          <p:cNvSpPr txBox="1">
            <a:spLocks noGrp="1"/>
          </p:cNvSpPr>
          <p:nvPr>
            <p:ph type="body" idx="6"/>
          </p:nvPr>
        </p:nvSpPr>
        <p:spPr>
          <a:xfrm>
            <a:off x="540000" y="3011720"/>
            <a:ext cx="7268259" cy="42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</a:rPr>
              <a:t>Linn N. Schaan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¹²³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</a:rPr>
              <a:t>Elizabeth A. Finch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¹²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, Guy Pe’er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¹²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, Greta S. Theilen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⁴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, Julian Rode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¹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, Francisco Moreira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⁵</a:t>
            </a:r>
            <a:endParaRPr sz="11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81" name="Google Shape;281;p37" descr="EN Co-Funded by the EU_PO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5819" y="4265277"/>
            <a:ext cx="1337114" cy="28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7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000" y="4487247"/>
            <a:ext cx="1599153" cy="450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7"/>
          <p:cNvPicPr preferRelativeResize="0"/>
          <p:nvPr/>
        </p:nvPicPr>
        <p:blipFill rotWithShape="1">
          <a:blip r:embed="rId5">
            <a:alphaModFix/>
          </a:blip>
          <a:srcRect l="5491" t="14111" r="4947" b="14759"/>
          <a:stretch/>
        </p:blipFill>
        <p:spPr>
          <a:xfrm>
            <a:off x="2290416" y="4487247"/>
            <a:ext cx="2117558" cy="48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0" y="4437248"/>
            <a:ext cx="1046213" cy="55010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7"/>
          <p:cNvSpPr/>
          <p:nvPr/>
        </p:nvSpPr>
        <p:spPr>
          <a:xfrm>
            <a:off x="437774" y="3437812"/>
            <a:ext cx="6931214" cy="827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7030A0"/>
              </a:buClr>
              <a:buSzPts val="1100"/>
            </a:pPr>
            <a:r>
              <a:rPr lang="en-CA" sz="1000" dirty="0">
                <a:latin typeface="Verdana" panose="020B0604030504040204" pitchFamily="34" charset="0"/>
                <a:ea typeface="Verdana" panose="020B0604030504040204" pitchFamily="34" charset="0"/>
              </a:rPr>
              <a:t>1. Helmholtz Centre for Environmental Research - UFZ, Leipzig, Germany</a:t>
            </a:r>
          </a:p>
          <a:p>
            <a:pPr lvl="0">
              <a:buClr>
                <a:srgbClr val="7030A0"/>
              </a:buClr>
              <a:buSzPts val="1100"/>
            </a:pPr>
            <a:r>
              <a:rPr lang="en-CA" sz="1000" dirty="0">
                <a:latin typeface="Verdana" panose="020B0604030504040204" pitchFamily="34" charset="0"/>
                <a:ea typeface="Verdana" panose="020B0604030504040204" pitchFamily="34" charset="0"/>
              </a:rPr>
              <a:t>2. German Centre for integrative Biodiversity Research (iDiv) Halle-Jena-Leipzig, Germany</a:t>
            </a:r>
          </a:p>
          <a:p>
            <a:pPr lvl="0">
              <a:buClr>
                <a:srgbClr val="7030A0"/>
              </a:buClr>
              <a:buSzPts val="1100"/>
            </a:pP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Faculty of Life Science, Humboldt University of Berlin, Berlin, Germany</a:t>
            </a:r>
          </a:p>
          <a:p>
            <a:pPr lvl="0">
              <a:buClr>
                <a:srgbClr val="7030A0"/>
              </a:buClr>
              <a:buSzPts val="1100"/>
            </a:pPr>
            <a:r>
              <a:rPr lang="en-CA" sz="1000" dirty="0">
                <a:latin typeface="Verdana" panose="020B0604030504040204" pitchFamily="34" charset="0"/>
                <a:ea typeface="Verdana" panose="020B0604030504040204" pitchFamily="34" charset="0"/>
              </a:rPr>
              <a:t>4. University of Rostock, Rostock, Germany</a:t>
            </a:r>
          </a:p>
          <a:p>
            <a:pPr lvl="0">
              <a:buClr>
                <a:srgbClr val="7030A0"/>
              </a:buClr>
              <a:buSzPts val="1100"/>
            </a:pPr>
            <a:r>
              <a:rPr lang="en-CA" sz="1000" dirty="0"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Research Center in Biodiversity and Genetic Resources,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Universidade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 do Porto, Porto, Portugal </a:t>
            </a:r>
            <a:endParaRPr lang="en-DE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7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467" name="Google Shape;467;p47"/>
          <p:cNvSpPr txBox="1">
            <a:spLocks noGrp="1"/>
          </p:cNvSpPr>
          <p:nvPr>
            <p:ph type="body" idx="1"/>
          </p:nvPr>
        </p:nvSpPr>
        <p:spPr>
          <a:xfrm>
            <a:off x="539750" y="376237"/>
            <a:ext cx="822001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0"/>
              <a:t>Consideration of Agroecology in future CAP scenarios </a:t>
            </a:r>
            <a:endParaRPr/>
          </a:p>
        </p:txBody>
      </p:sp>
      <p:graphicFrame>
        <p:nvGraphicFramePr>
          <p:cNvPr id="468" name="Google Shape;468;p47"/>
          <p:cNvGraphicFramePr/>
          <p:nvPr>
            <p:extLst>
              <p:ext uri="{D42A27DB-BD31-4B8C-83A1-F6EECF244321}">
                <p14:modId xmlns:p14="http://schemas.microsoft.com/office/powerpoint/2010/main" val="2335021267"/>
              </p:ext>
            </p:extLst>
          </p:nvPr>
        </p:nvGraphicFramePr>
        <p:xfrm>
          <a:off x="595578" y="1173434"/>
          <a:ext cx="7576875" cy="2831625"/>
        </p:xfrm>
        <a:graphic>
          <a:graphicData uri="http://schemas.openxmlformats.org/drawingml/2006/table">
            <a:tbl>
              <a:tblPr>
                <a:noFill/>
                <a:tableStyleId>{2D555BB1-65D8-4842-8A4C-5AF335D33BC3}</a:tableStyleId>
              </a:tblPr>
              <a:tblGrid>
                <a:gridCol w="384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2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Environmental principles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25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 resource efficiency (including recycling and input reduction)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Strengthen resilience (including soil health, animal health, biodiversity, synergy)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Scenario 1: Continuation of the current CAP (BAU)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dirty="0"/>
                        <a:t>-</a:t>
                      </a: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Scenario 2: Strengthening green and social architecture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</a:t>
                      </a:r>
                      <a:endParaRPr sz="11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Scenario 3: Food 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r>
                        <a:rPr lang="en-US" sz="11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ystem 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r>
                        <a:rPr lang="en-US" sz="11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olicy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+/-</a:t>
                      </a:r>
                      <a:endParaRPr sz="11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Scenario 4: Substantial reduction of CAP budget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-</a:t>
                      </a:r>
                      <a:endParaRPr sz="11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69" name="Google Shape;469;p47" descr="https://lh7-us.googleusercontent.com/docsz/AD_4nXfM_oQanp2wKdspO0jwUfZpqYXwfCIKH0ACGRyzqsWIm7ezWOAl9KIxy2mms9GF3qsB6Qf44jlQWATL4rHuzXCrnRLPQYkSNDoxDXVcZnQZQArk-Sgpqq_D04CEYn67_Q4NlHlIhf2FLeYaawtAHO_7_t3Q?key=wnQQt3qfDRobwFYb__q3Rg"/>
          <p:cNvPicPr preferRelativeResize="0"/>
          <p:nvPr/>
        </p:nvPicPr>
        <p:blipFill rotWithShape="1">
          <a:blip r:embed="rId3">
            <a:alphaModFix/>
          </a:blip>
          <a:srcRect t="2507" r="1993" b="1639"/>
          <a:stretch/>
        </p:blipFill>
        <p:spPr>
          <a:xfrm>
            <a:off x="621639" y="2297418"/>
            <a:ext cx="333600" cy="333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0" name="Google Shape;470;p47" descr="https://lh7-us.googleusercontent.com/docsz/AD_4nXdwOC_lqo8nQC6vjnjrLV8e0lOPsIWaX4jircWPZ3dgnmzaB6CJ4tLYASJxs0Cbwsw_f4pjlQNPu68G8YTR7x4KXEn0g-Gboedm5iqaYR0ozG3Mtfi7OwMmHjN9F52r16nykVE170OqrwxV_BfAaHQfVeU?key=wnQQt3qfDRobwFYb__q3Rg"/>
          <p:cNvPicPr preferRelativeResize="0"/>
          <p:nvPr/>
        </p:nvPicPr>
        <p:blipFill rotWithShape="1">
          <a:blip r:embed="rId4">
            <a:alphaModFix/>
          </a:blip>
          <a:srcRect t="4535" r="906"/>
          <a:stretch/>
        </p:blipFill>
        <p:spPr>
          <a:xfrm>
            <a:off x="621641" y="3201533"/>
            <a:ext cx="333600" cy="333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1" name="Google Shape;471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641" y="3629528"/>
            <a:ext cx="333600" cy="333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2" name="Google Shape;472;p47" descr="https://lh7-us.googleusercontent.com/docsz/AD_4nXe6L6r4ULCVsZpS-r8NW_DI5PluJRBPs-IVqmG_1tV3dglJMh_01NJc7hYvulpZccf-81jZGSiZYfmDpxl0hzcj56w72Du1Ra2zXJl2BOu8aIYUtuOVcNXAtGuRoWFyFawBnK1DcsossFxAh1aujNz34YqL?key=wnQQt3qfDRobwFYb__q3Rg"/>
          <p:cNvPicPr preferRelativeResize="0"/>
          <p:nvPr/>
        </p:nvPicPr>
        <p:blipFill rotWithShape="1">
          <a:blip r:embed="rId6">
            <a:alphaModFix/>
          </a:blip>
          <a:srcRect l="2702" t="6619" r="6874"/>
          <a:stretch/>
        </p:blipFill>
        <p:spPr>
          <a:xfrm>
            <a:off x="621641" y="2731458"/>
            <a:ext cx="333600" cy="333600"/>
          </a:xfrm>
          <a:prstGeom prst="ellipse">
            <a:avLst/>
          </a:prstGeom>
          <a:noFill/>
          <a:ln>
            <a:noFill/>
          </a:ln>
        </p:spPr>
      </p:pic>
      <p:graphicFrame>
        <p:nvGraphicFramePr>
          <p:cNvPr id="473" name="Google Shape;473;p47"/>
          <p:cNvGraphicFramePr/>
          <p:nvPr/>
        </p:nvGraphicFramePr>
        <p:xfrm>
          <a:off x="3628836" y="4267885"/>
          <a:ext cx="1199750" cy="731560"/>
        </p:xfrm>
        <a:graphic>
          <a:graphicData uri="http://schemas.openxmlformats.org/drawingml/2006/table">
            <a:tbl>
              <a:tblPr firstRow="1" bandRow="1">
                <a:noFill/>
                <a:tableStyleId>{A0A82CE2-DA66-46A8-BCD1-ADE5C6673437}</a:tableStyleId>
              </a:tblPr>
              <a:tblGrid>
                <a:gridCol w="32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u="none" strike="noStrike" cap="none"/>
                        <a:t>+</a:t>
                      </a:r>
                      <a:endParaRPr sz="600" b="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u="none" strike="noStrike" cap="none"/>
                        <a:t>support</a:t>
                      </a:r>
                      <a:endParaRPr sz="600" b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/>
                        <a:t>+/-</a:t>
                      </a:r>
                      <a:endParaRPr sz="600" b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/>
                        <a:t>mixed support</a:t>
                      </a:r>
                      <a:endParaRPr sz="600" b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/>
                        <a:t>-</a:t>
                      </a:r>
                      <a:endParaRPr sz="600" b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Verdana"/>
                        <a:buNone/>
                      </a:pPr>
                      <a:r>
                        <a:rPr lang="en-US" sz="600"/>
                        <a:t>no support</a:t>
                      </a:r>
                      <a:endParaRPr sz="6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Verdana"/>
                        <a:buNone/>
                      </a:pPr>
                      <a:r>
                        <a:rPr lang="en-US" sz="600" b="0"/>
                        <a:t>not applicable</a:t>
                      </a:r>
                      <a:endParaRPr sz="6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74" name="Google Shape;474;p47"/>
          <p:cNvPicPr preferRelativeResize="0"/>
          <p:nvPr/>
        </p:nvPicPr>
        <p:blipFill rotWithShape="1">
          <a:blip r:embed="rId7">
            <a:alphaModFix/>
          </a:blip>
          <a:srcRect l="5491" t="14111" r="4947" b="14759"/>
          <a:stretch/>
        </p:blipFill>
        <p:spPr>
          <a:xfrm>
            <a:off x="1460280" y="4617720"/>
            <a:ext cx="1656300" cy="38168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7"/>
          <p:cNvSpPr/>
          <p:nvPr/>
        </p:nvSpPr>
        <p:spPr>
          <a:xfrm>
            <a:off x="4460500" y="2241850"/>
            <a:ext cx="3693900" cy="1765500"/>
          </a:xfrm>
          <a:prstGeom prst="rect">
            <a:avLst/>
          </a:prstGeom>
          <a:noFill/>
          <a:ln w="381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7"/>
          <p:cNvSpPr/>
          <p:nvPr/>
        </p:nvSpPr>
        <p:spPr>
          <a:xfrm>
            <a:off x="5031050" y="4810775"/>
            <a:ext cx="333600" cy="187500"/>
          </a:xfrm>
          <a:prstGeom prst="rect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47"/>
          <p:cNvSpPr txBox="1"/>
          <p:nvPr/>
        </p:nvSpPr>
        <p:spPr>
          <a:xfrm>
            <a:off x="5303850" y="4767150"/>
            <a:ext cx="33849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Food transition: </a:t>
            </a:r>
            <a:r>
              <a:rPr lang="en-US" sz="800">
                <a:solidFill>
                  <a:schemeClr val="dk1"/>
                </a:solidFill>
              </a:rPr>
              <a:t>Level 1 - 3 transformation on agroecosystem level</a:t>
            </a:r>
            <a:endParaRPr sz="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8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484" name="Google Shape;484;p48"/>
          <p:cNvSpPr txBox="1">
            <a:spLocks noGrp="1"/>
          </p:cNvSpPr>
          <p:nvPr>
            <p:ph type="body" idx="1"/>
          </p:nvPr>
        </p:nvSpPr>
        <p:spPr>
          <a:xfrm>
            <a:off x="539750" y="376237"/>
            <a:ext cx="822001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0"/>
              <a:t>Consideration of Agroecology in future CAP scenarios </a:t>
            </a:r>
            <a:endParaRPr/>
          </a:p>
        </p:txBody>
      </p:sp>
      <p:graphicFrame>
        <p:nvGraphicFramePr>
          <p:cNvPr id="485" name="Google Shape;485;p48"/>
          <p:cNvGraphicFramePr/>
          <p:nvPr>
            <p:extLst>
              <p:ext uri="{D42A27DB-BD31-4B8C-83A1-F6EECF244321}">
                <p14:modId xmlns:p14="http://schemas.microsoft.com/office/powerpoint/2010/main" val="4056161901"/>
              </p:ext>
            </p:extLst>
          </p:nvPr>
        </p:nvGraphicFramePr>
        <p:xfrm>
          <a:off x="521821" y="1202594"/>
          <a:ext cx="8138125" cy="2559700"/>
        </p:xfrm>
        <a:graphic>
          <a:graphicData uri="http://schemas.openxmlformats.org/drawingml/2006/table">
            <a:tbl>
              <a:tblPr>
                <a:noFill/>
                <a:tableStyleId>{2D555BB1-65D8-4842-8A4C-5AF335D33BC3}</a:tableStyleId>
              </a:tblPr>
              <a:tblGrid>
                <a:gridCol w="213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02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Socio-economic principle: </a:t>
                      </a:r>
                      <a:r>
                        <a:rPr lang="en-US" sz="11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Secure social equity/responsibility</a:t>
                      </a:r>
                      <a:endParaRPr/>
                    </a:p>
                  </a:txBody>
                  <a:tcPr marL="67825" marR="67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90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Economic diversification</a:t>
                      </a:r>
                      <a:endParaRPr/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Co-creation of knowledge</a:t>
                      </a:r>
                      <a:endParaRPr/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values and diets</a:t>
                      </a:r>
                      <a:endParaRPr/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Fairness</a:t>
                      </a:r>
                      <a:endParaRPr/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Connectivity</a:t>
                      </a:r>
                      <a:endParaRPr/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Natural resource governance</a:t>
                      </a:r>
                      <a:endParaRPr/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Participation</a:t>
                      </a:r>
                      <a:endParaRPr/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Scenario 1: Continuation of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the current CAP (BAU)</a:t>
                      </a:r>
                      <a:endParaRPr/>
                    </a:p>
                  </a:txBody>
                  <a:tcPr marL="86300" marR="86300" marT="43150" marB="431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-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?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-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 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+/-</a:t>
                      </a:r>
                      <a:endParaRPr sz="11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Scenario 2: Strengthening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green and social architecture </a:t>
                      </a:r>
                      <a:endParaRPr/>
                    </a:p>
                  </a:txBody>
                  <a:tcPr marL="86300" marR="86300" marT="43150" marB="431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B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+/- 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+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B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+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B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Scenario 3: Food 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r>
                        <a:rPr lang="en-US" sz="11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ystem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r>
                        <a:rPr lang="en-US" sz="11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olicy</a:t>
                      </a:r>
                      <a:endParaRPr/>
                    </a:p>
                  </a:txBody>
                  <a:tcPr marL="86300" marR="86300" marT="43150" marB="431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+/- 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B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+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B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+/- 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?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+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B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+ 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B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Scenario 4: Substantial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reduction of CAP budget</a:t>
                      </a:r>
                      <a:endParaRPr/>
                    </a:p>
                  </a:txBody>
                  <a:tcPr marL="86300" marR="86300" marT="43150" marB="431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+/- 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-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-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-</a:t>
                      </a:r>
                      <a:endParaRPr sz="11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25" marR="647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86" name="Google Shape;486;p48" descr="https://lh7-us.googleusercontent.com/docsz/AD_4nXdwOC_lqo8nQC6vjnjrLV8e0lOPsIWaX4jircWPZ3dgnmzaB6CJ4tLYASJxs0Cbwsw_f4pjlQNPu68G8YTR7x4KXEn0g-Gboedm5iqaYR0ozG3Mtfi7OwMmHjN9F52r16nykVE170OqrwxV_BfAaHQfVeU?key=wnQQt3qfDRobwFYb__q3Rg"/>
          <p:cNvPicPr preferRelativeResize="0"/>
          <p:nvPr/>
        </p:nvPicPr>
        <p:blipFill rotWithShape="1">
          <a:blip r:embed="rId3">
            <a:alphaModFix/>
          </a:blip>
          <a:srcRect t="4535" r="906"/>
          <a:stretch/>
        </p:blipFill>
        <p:spPr>
          <a:xfrm>
            <a:off x="534646" y="2966977"/>
            <a:ext cx="333600" cy="333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7" name="Google Shape;487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646" y="3406243"/>
            <a:ext cx="333600" cy="333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8" name="Google Shape;488;p48" descr="https://lh7-us.googleusercontent.com/docsz/AD_4nXe6L6r4ULCVsZpS-r8NW_DI5PluJRBPs-IVqmG_1tV3dglJMh_01NJc7hYvulpZccf-81jZGSiZYfmDpxl0hzcj56w72Du1Ra2zXJl2BOu8aIYUtuOVcNXAtGuRoWFyFawBnK1DcsossFxAh1aujNz34YqL?key=wnQQt3qfDRobwFYb__q3Rg"/>
          <p:cNvPicPr preferRelativeResize="0"/>
          <p:nvPr/>
        </p:nvPicPr>
        <p:blipFill rotWithShape="1">
          <a:blip r:embed="rId5">
            <a:alphaModFix/>
          </a:blip>
          <a:srcRect l="2702" t="6619" r="6874"/>
          <a:stretch/>
        </p:blipFill>
        <p:spPr>
          <a:xfrm>
            <a:off x="521821" y="2533166"/>
            <a:ext cx="333600" cy="333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9" name="Google Shape;489;p48" descr="https://lh7-us.googleusercontent.com/docsz/AD_4nXfM_oQanp2wKdspO0jwUfZpqYXwfCIKH0ACGRyzqsWIm7ezWOAl9KIxy2mms9GF3qsB6Qf44jlQWATL4rHuzXCrnRLPQYkSNDoxDXVcZnQZQArk-Sgpqq_D04CEYn67_Q4NlHlIhf2FLeYaawtAHO_7_t3Q?key=wnQQt3qfDRobwFYb__q3Rg"/>
          <p:cNvPicPr preferRelativeResize="0"/>
          <p:nvPr/>
        </p:nvPicPr>
        <p:blipFill rotWithShape="1">
          <a:blip r:embed="rId6">
            <a:alphaModFix/>
          </a:blip>
          <a:srcRect t="2507" r="1993" b="1639"/>
          <a:stretch/>
        </p:blipFill>
        <p:spPr>
          <a:xfrm>
            <a:off x="521821" y="2099353"/>
            <a:ext cx="333600" cy="333600"/>
          </a:xfrm>
          <a:prstGeom prst="ellipse">
            <a:avLst/>
          </a:prstGeom>
          <a:noFill/>
          <a:ln>
            <a:noFill/>
          </a:ln>
        </p:spPr>
      </p:pic>
      <p:graphicFrame>
        <p:nvGraphicFramePr>
          <p:cNvPr id="490" name="Google Shape;490;p48"/>
          <p:cNvGraphicFramePr/>
          <p:nvPr/>
        </p:nvGraphicFramePr>
        <p:xfrm>
          <a:off x="3368273" y="4405997"/>
          <a:ext cx="1199750" cy="548670"/>
        </p:xfrm>
        <a:graphic>
          <a:graphicData uri="http://schemas.openxmlformats.org/drawingml/2006/table">
            <a:tbl>
              <a:tblPr firstRow="1" bandRow="1">
                <a:noFill/>
                <a:tableStyleId>{A0A82CE2-DA66-46A8-BCD1-ADE5C6673437}</a:tableStyleId>
              </a:tblPr>
              <a:tblGrid>
                <a:gridCol w="32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/>
                        <a:t>+</a:t>
                      </a:r>
                      <a:endParaRPr sz="600" b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/>
                        <a:t>support</a:t>
                      </a:r>
                      <a:endParaRPr sz="600" b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/>
                        <a:t>+/-</a:t>
                      </a:r>
                      <a:endParaRPr sz="600" b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/>
                        <a:t>mixed support</a:t>
                      </a:r>
                      <a:endParaRPr sz="600" b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/>
                        <a:t>-</a:t>
                      </a:r>
                      <a:endParaRPr sz="600" b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Verdana"/>
                        <a:buNone/>
                      </a:pPr>
                      <a:r>
                        <a:rPr lang="en-US" sz="600"/>
                        <a:t>no support</a:t>
                      </a:r>
                      <a:endParaRPr sz="6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91" name="Google Shape;491;p48"/>
          <p:cNvGraphicFramePr/>
          <p:nvPr/>
        </p:nvGraphicFramePr>
        <p:xfrm>
          <a:off x="4735830" y="4365040"/>
          <a:ext cx="1199750" cy="365780"/>
        </p:xfrm>
        <a:graphic>
          <a:graphicData uri="http://schemas.openxmlformats.org/drawingml/2006/table">
            <a:tbl>
              <a:tblPr firstRow="1" bandRow="1">
                <a:noFill/>
                <a:tableStyleId>{A0A82CE2-DA66-46A8-BCD1-ADE5C6673437}</a:tableStyleId>
              </a:tblPr>
              <a:tblGrid>
                <a:gridCol w="32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Verdana"/>
                        <a:buNone/>
                      </a:pPr>
                      <a:r>
                        <a:rPr lang="en-US" sz="6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 be discussed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Verdana"/>
                        <a:buNone/>
                      </a:pPr>
                      <a:r>
                        <a:rPr lang="en-US" sz="600"/>
                        <a:t>not applicable</a:t>
                      </a:r>
                      <a:endParaRPr sz="6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92" name="Google Shape;492;p48"/>
          <p:cNvPicPr preferRelativeResize="0"/>
          <p:nvPr/>
        </p:nvPicPr>
        <p:blipFill rotWithShape="1">
          <a:blip r:embed="rId7">
            <a:alphaModFix/>
          </a:blip>
          <a:srcRect l="5491" t="14111" r="4947" b="14759"/>
          <a:stretch/>
        </p:blipFill>
        <p:spPr>
          <a:xfrm>
            <a:off x="1460280" y="4617720"/>
            <a:ext cx="1656300" cy="38168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8"/>
          <p:cNvSpPr/>
          <p:nvPr/>
        </p:nvSpPr>
        <p:spPr>
          <a:xfrm>
            <a:off x="3519600" y="1463600"/>
            <a:ext cx="5111100" cy="23232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8"/>
          <p:cNvSpPr/>
          <p:nvPr/>
        </p:nvSpPr>
        <p:spPr>
          <a:xfrm>
            <a:off x="6011625" y="4586563"/>
            <a:ext cx="333600" cy="187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8"/>
          <p:cNvSpPr txBox="1"/>
          <p:nvPr/>
        </p:nvSpPr>
        <p:spPr>
          <a:xfrm>
            <a:off x="6345225" y="4471725"/>
            <a:ext cx="20628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Food transition: Level 4 &amp; 5 transformation on food system levels</a:t>
            </a:r>
            <a:endParaRPr sz="800"/>
          </a:p>
        </p:txBody>
      </p:sp>
      <p:sp>
        <p:nvSpPr>
          <p:cNvPr id="496" name="Google Shape;496;p48"/>
          <p:cNvSpPr/>
          <p:nvPr/>
        </p:nvSpPr>
        <p:spPr>
          <a:xfrm>
            <a:off x="6011625" y="4298175"/>
            <a:ext cx="333600" cy="187500"/>
          </a:xfrm>
          <a:prstGeom prst="rect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8"/>
          <p:cNvSpPr txBox="1"/>
          <p:nvPr/>
        </p:nvSpPr>
        <p:spPr>
          <a:xfrm>
            <a:off x="6345225" y="4197225"/>
            <a:ext cx="21495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Food transition: </a:t>
            </a:r>
            <a:r>
              <a:rPr lang="en-US" sz="800">
                <a:solidFill>
                  <a:schemeClr val="dk1"/>
                </a:solidFill>
              </a:rPr>
              <a:t>Level 1 - 3 transformation on agroecosystem level</a:t>
            </a:r>
            <a:endParaRPr sz="800"/>
          </a:p>
        </p:txBody>
      </p:sp>
      <p:sp>
        <p:nvSpPr>
          <p:cNvPr id="498" name="Google Shape;498;p48"/>
          <p:cNvSpPr/>
          <p:nvPr/>
        </p:nvSpPr>
        <p:spPr>
          <a:xfrm>
            <a:off x="2658325" y="1463600"/>
            <a:ext cx="822600" cy="2323200"/>
          </a:xfrm>
          <a:prstGeom prst="rect">
            <a:avLst/>
          </a:prstGeom>
          <a:noFill/>
          <a:ln w="381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9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504" name="Google Shape;504;p49"/>
          <p:cNvSpPr txBox="1">
            <a:spLocks noGrp="1"/>
          </p:cNvSpPr>
          <p:nvPr>
            <p:ph type="body" idx="1"/>
          </p:nvPr>
        </p:nvSpPr>
        <p:spPr>
          <a:xfrm>
            <a:off x="539750" y="376237"/>
            <a:ext cx="822001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b="0" dirty="0"/>
              <a:t>Respondents results: feasibility rating</a:t>
            </a:r>
            <a:endParaRPr dirty="0"/>
          </a:p>
        </p:txBody>
      </p:sp>
      <p:pic>
        <p:nvPicPr>
          <p:cNvPr id="505" name="Google Shape;50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5549" y="1351992"/>
            <a:ext cx="4215518" cy="299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49"/>
          <p:cNvPicPr preferRelativeResize="0"/>
          <p:nvPr/>
        </p:nvPicPr>
        <p:blipFill rotWithShape="1">
          <a:blip r:embed="rId4">
            <a:alphaModFix/>
          </a:blip>
          <a:srcRect l="5491" t="14111" r="4947" b="14759"/>
          <a:stretch/>
        </p:blipFill>
        <p:spPr>
          <a:xfrm>
            <a:off x="1460280" y="4617720"/>
            <a:ext cx="1656300" cy="381685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49"/>
          <p:cNvSpPr/>
          <p:nvPr/>
        </p:nvSpPr>
        <p:spPr>
          <a:xfrm>
            <a:off x="1312456" y="3530933"/>
            <a:ext cx="284598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Scenario 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Substantial reduction of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 budget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49"/>
          <p:cNvSpPr/>
          <p:nvPr/>
        </p:nvSpPr>
        <p:spPr>
          <a:xfrm>
            <a:off x="1312456" y="2798459"/>
            <a:ext cx="13981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Scenario 3</a:t>
            </a: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</a:t>
            </a:r>
            <a:r>
              <a:rPr lang="en-US" sz="1000" b="1">
                <a:solidFill>
                  <a:schemeClr val="dk1"/>
                </a:solidFill>
              </a:rPr>
              <a:t>s</a:t>
            </a: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ystem </a:t>
            </a:r>
            <a:r>
              <a:rPr lang="en-US" sz="1000" b="1">
                <a:solidFill>
                  <a:schemeClr val="dk1"/>
                </a:solidFill>
              </a:rPr>
              <a:t>p</a:t>
            </a: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olicy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49"/>
          <p:cNvSpPr/>
          <p:nvPr/>
        </p:nvSpPr>
        <p:spPr>
          <a:xfrm>
            <a:off x="1312456" y="1908359"/>
            <a:ext cx="173477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Scenario 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Strengthening green and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architecture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49"/>
          <p:cNvSpPr/>
          <p:nvPr/>
        </p:nvSpPr>
        <p:spPr>
          <a:xfrm>
            <a:off x="1312456" y="1110344"/>
            <a:ext cx="216018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Scenario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Continuation of the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CAP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p49" descr="https://lh7-us.googleusercontent.com/docsz/AD_4nXfM_oQanp2wKdspO0jwUfZpqYXwfCIKH0ACGRyzqsWIm7ezWOAl9KIxy2mms9GF3qsB6Qf44jlQWATL4rHuzXCrnRLPQYkSNDoxDXVcZnQZQArk-Sgpqq_D04CEYn67_Q4NlHlIhf2FLeYaawtAHO_7_t3Q?key=wnQQt3qfDRobwFYb__q3Rg"/>
          <p:cNvPicPr preferRelativeResize="0"/>
          <p:nvPr/>
        </p:nvPicPr>
        <p:blipFill rotWithShape="1">
          <a:blip r:embed="rId5">
            <a:alphaModFix/>
          </a:blip>
          <a:srcRect t="2507" r="1993" b="1639"/>
          <a:stretch/>
        </p:blipFill>
        <p:spPr>
          <a:xfrm>
            <a:off x="537606" y="1065063"/>
            <a:ext cx="644724" cy="64456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2" name="Google Shape;512;p49" descr="https://lh7-us.googleusercontent.com/docsz/AD_4nXdwOC_lqo8nQC6vjnjrLV8e0lOPsIWaX4jircWPZ3dgnmzaB6CJ4tLYASJxs0Cbwsw_f4pjlQNPu68G8YTR7x4KXEn0g-Gboedm5iqaYR0ozG3Mtfi7OwMmHjN9F52r16nykVE170OqrwxV_BfAaHQfVeU?key=wnQQt3qfDRobwFYb__q3Rg"/>
          <p:cNvPicPr preferRelativeResize="0"/>
          <p:nvPr/>
        </p:nvPicPr>
        <p:blipFill rotWithShape="1">
          <a:blip r:embed="rId6">
            <a:alphaModFix/>
          </a:blip>
          <a:srcRect t="4535" r="906"/>
          <a:stretch/>
        </p:blipFill>
        <p:spPr>
          <a:xfrm>
            <a:off x="568418" y="2709574"/>
            <a:ext cx="644723" cy="64456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3" name="Google Shape;513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8417" y="3528320"/>
            <a:ext cx="644723" cy="64456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4" name="Google Shape;514;p49" descr="https://lh7-us.googleusercontent.com/docsz/AD_4nXe6L6r4ULCVsZpS-r8NW_DI5PluJRBPs-IVqmG_1tV3dglJMh_01NJc7hYvulpZccf-81jZGSiZYfmDpxl0hzcj56w72Du1Ra2zXJl2BOu8aIYUtuOVcNXAtGuRoWFyFawBnK1DcsossFxAh1aujNz34YqL?key=wnQQt3qfDRobwFYb__q3Rg"/>
          <p:cNvPicPr preferRelativeResize="0"/>
          <p:nvPr/>
        </p:nvPicPr>
        <p:blipFill rotWithShape="1">
          <a:blip r:embed="rId8">
            <a:alphaModFix/>
          </a:blip>
          <a:srcRect l="2702" t="6619" r="6874"/>
          <a:stretch/>
        </p:blipFill>
        <p:spPr>
          <a:xfrm>
            <a:off x="568418" y="1889628"/>
            <a:ext cx="644723" cy="64456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0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522" name="Google Shape;522;p50"/>
          <p:cNvSpPr txBox="1">
            <a:spLocks noGrp="1"/>
          </p:cNvSpPr>
          <p:nvPr>
            <p:ph type="body" idx="1"/>
          </p:nvPr>
        </p:nvSpPr>
        <p:spPr>
          <a:xfrm>
            <a:off x="539750" y="376237"/>
            <a:ext cx="822001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0" dirty="0"/>
              <a:t>Conclusion</a:t>
            </a:r>
            <a:endParaRPr dirty="0"/>
          </a:p>
        </p:txBody>
      </p:sp>
      <p:sp>
        <p:nvSpPr>
          <p:cNvPr id="523" name="Google Shape;523;p50"/>
          <p:cNvSpPr txBox="1"/>
          <p:nvPr/>
        </p:nvSpPr>
        <p:spPr>
          <a:xfrm>
            <a:off x="539767" y="2889126"/>
            <a:ext cx="8220000" cy="167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Research work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0372" marR="0" lvl="0" indent="-8037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Finalise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qualitative analysis for all survey respondents (including non-scientists)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0371" marR="0" lvl="0" indent="-80371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 follow up assessment of CAP performance (based on National Strategic Plans): 2nd expert survey 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EU Policy context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0371" lvl="0" indent="-80371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Prospect (Agroecology ideals versus reality): EU elections could entail high chance for BAU, however leaked plans suggest the merging of CAP with Regional Development Fund, Cohesion and Fisheries with funds allocated based on MS national plans.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24" name="Google Shape;524;p50"/>
          <p:cNvPicPr preferRelativeResize="0"/>
          <p:nvPr/>
        </p:nvPicPr>
        <p:blipFill rotWithShape="1">
          <a:blip r:embed="rId3">
            <a:alphaModFix/>
          </a:blip>
          <a:srcRect l="5491" t="14111" r="4947" b="14759"/>
          <a:stretch/>
        </p:blipFill>
        <p:spPr>
          <a:xfrm>
            <a:off x="1460280" y="4617720"/>
            <a:ext cx="1656300" cy="381685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0"/>
          <p:cNvSpPr txBox="1"/>
          <p:nvPr/>
        </p:nvSpPr>
        <p:spPr>
          <a:xfrm>
            <a:off x="539750" y="921955"/>
            <a:ext cx="8220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Scenario 1 (BAU) 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assessed as most feasible, few links to AE principles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Scenario 2 (green &amp; social)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&amp; </a:t>
            </a:r>
            <a:r>
              <a:rPr lang="en-US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 (Food system) 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are better aligned with socio-economic principles of Agroecology but are considered much less feasible overall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Scenario 3 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may best support a food system transition for AE but very complex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Scenario 2 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could enhance environmental AE principles more but comes with a high administrative burden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522;p50">
            <a:extLst>
              <a:ext uri="{FF2B5EF4-FFF2-40B4-BE49-F238E27FC236}">
                <a16:creationId xmlns:a16="http://schemas.microsoft.com/office/drawing/2014/main" id="{4E486C6C-6434-4754-AB90-7529BB7B3A23}"/>
              </a:ext>
            </a:extLst>
          </p:cNvPr>
          <p:cNvSpPr txBox="1">
            <a:spLocks/>
          </p:cNvSpPr>
          <p:nvPr/>
        </p:nvSpPr>
        <p:spPr>
          <a:xfrm>
            <a:off x="635000" y="2402026"/>
            <a:ext cx="822001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9112" algn="l" rtl="0">
              <a:lnSpc>
                <a:spcPct val="100000"/>
              </a:lnSpc>
              <a:spcBef>
                <a:spcPts val="128"/>
              </a:spcBef>
              <a:spcAft>
                <a:spcPts val="0"/>
              </a:spcAft>
              <a:buClr>
                <a:schemeClr val="dk1"/>
              </a:buClr>
              <a:buSzPts val="638"/>
              <a:buFont typeface="Arial"/>
              <a:buChar char="–"/>
              <a:defRPr sz="6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64350" algn="l" rtl="0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57175" algn="l" rtl="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–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57175" algn="l" rtl="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»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57175" algn="l" rtl="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57175" algn="l" rtl="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57175" algn="l" rtl="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57175" algn="l" rtl="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Char char="•"/>
              <a:defRPr sz="4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b="0" dirty="0"/>
              <a:t>Outlook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1"/>
          <p:cNvSpPr txBox="1">
            <a:spLocks noGrp="1"/>
          </p:cNvSpPr>
          <p:nvPr>
            <p:ph type="body" idx="2"/>
          </p:nvPr>
        </p:nvSpPr>
        <p:spPr>
          <a:xfrm>
            <a:off x="1319883" y="2309422"/>
            <a:ext cx="684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Thank you for you attention!</a:t>
            </a:r>
            <a:endParaRPr dirty="0"/>
          </a:p>
        </p:txBody>
      </p:sp>
      <p:sp>
        <p:nvSpPr>
          <p:cNvPr id="531" name="Google Shape;531;p51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8" name="Google Shape;281;p37" descr="EN Co-Funded by the EU_POS.png">
            <a:extLst>
              <a:ext uri="{FF2B5EF4-FFF2-40B4-BE49-F238E27FC236}">
                <a16:creationId xmlns:a16="http://schemas.microsoft.com/office/drawing/2014/main" id="{D0B593F1-CE5A-4386-912D-716C0EF6D4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2239" y="4656834"/>
            <a:ext cx="1337114" cy="28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82;p37" descr="Image">
            <a:extLst>
              <a:ext uri="{FF2B5EF4-FFF2-40B4-BE49-F238E27FC236}">
                <a16:creationId xmlns:a16="http://schemas.microsoft.com/office/drawing/2014/main" id="{6468E166-F9FF-47A6-8832-5278D50F66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000" y="4487247"/>
            <a:ext cx="1599153" cy="450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83;p37">
            <a:extLst>
              <a:ext uri="{FF2B5EF4-FFF2-40B4-BE49-F238E27FC236}">
                <a16:creationId xmlns:a16="http://schemas.microsoft.com/office/drawing/2014/main" id="{1EC07AA3-A6FA-4B83-BC69-DC965983D49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491" t="14111" r="4947" b="14759"/>
          <a:stretch/>
        </p:blipFill>
        <p:spPr>
          <a:xfrm>
            <a:off x="2290416" y="4487247"/>
            <a:ext cx="2117558" cy="48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84;p37">
            <a:extLst>
              <a:ext uri="{FF2B5EF4-FFF2-40B4-BE49-F238E27FC236}">
                <a16:creationId xmlns:a16="http://schemas.microsoft.com/office/drawing/2014/main" id="{90586A7A-BA38-407E-A26B-80AB7FD427A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0" y="4437248"/>
            <a:ext cx="1046213" cy="55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B5F7DF-1CA1-4E56-A49A-01860CB53A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9356" b="28688"/>
          <a:stretch/>
        </p:blipFill>
        <p:spPr>
          <a:xfrm>
            <a:off x="7355021" y="4301948"/>
            <a:ext cx="1609725" cy="6354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CCF5E0-6A06-4F0F-8667-4B138208BA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493" r="6800"/>
          <a:stretch/>
        </p:blipFill>
        <p:spPr>
          <a:xfrm>
            <a:off x="816909" y="398180"/>
            <a:ext cx="1288930" cy="14386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B89EEA-11E8-4639-9A99-55B2E4F252FD}"/>
              </a:ext>
            </a:extLst>
          </p:cNvPr>
          <p:cNvSpPr/>
          <p:nvPr/>
        </p:nvSpPr>
        <p:spPr>
          <a:xfrm>
            <a:off x="727840" y="1877577"/>
            <a:ext cx="1467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Linn N. Schaan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E2BF6-43A4-49E3-B5F7-0199CFF86B53}"/>
              </a:ext>
            </a:extLst>
          </p:cNvPr>
          <p:cNvSpPr/>
          <p:nvPr/>
        </p:nvSpPr>
        <p:spPr>
          <a:xfrm>
            <a:off x="2488222" y="1877577"/>
            <a:ext cx="17219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Elizabeth A. Finch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A435B-938A-43D8-8575-70CC0C20590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615" r="3512"/>
          <a:stretch/>
        </p:blipFill>
        <p:spPr>
          <a:xfrm>
            <a:off x="2593670" y="398180"/>
            <a:ext cx="1136461" cy="14386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0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00" cy="274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14" name="Google Shape;314;p40"/>
          <p:cNvSpPr txBox="1">
            <a:spLocks noGrp="1"/>
          </p:cNvSpPr>
          <p:nvPr>
            <p:ph type="body" idx="1"/>
          </p:nvPr>
        </p:nvSpPr>
        <p:spPr>
          <a:xfrm>
            <a:off x="539750" y="376237"/>
            <a:ext cx="8220000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 b="0">
                <a:latin typeface="Arial"/>
                <a:ea typeface="Arial"/>
                <a:cs typeface="Arial"/>
                <a:sym typeface="Arial"/>
              </a:rPr>
              <a:t>Key elements in the EU policy toolkit for agroecology</a:t>
            </a:r>
            <a:endParaRPr/>
          </a:p>
        </p:txBody>
      </p:sp>
      <p:pic>
        <p:nvPicPr>
          <p:cNvPr id="315" name="Google Shape;31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4225" y="1736650"/>
            <a:ext cx="293625" cy="17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4225" y="2912225"/>
            <a:ext cx="293625" cy="17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4225" y="2693750"/>
            <a:ext cx="293625" cy="17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0"/>
          <p:cNvSpPr txBox="1"/>
          <p:nvPr/>
        </p:nvSpPr>
        <p:spPr>
          <a:xfrm>
            <a:off x="7347850" y="2861300"/>
            <a:ext cx="8997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/>
              <a:t>rejected</a:t>
            </a:r>
            <a:endParaRPr sz="700"/>
          </a:p>
        </p:txBody>
      </p:sp>
      <p:sp>
        <p:nvSpPr>
          <p:cNvPr id="319" name="Google Shape;319;p40"/>
          <p:cNvSpPr txBox="1"/>
          <p:nvPr/>
        </p:nvSpPr>
        <p:spPr>
          <a:xfrm>
            <a:off x="7347850" y="2642825"/>
            <a:ext cx="8997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/>
              <a:t>pending</a:t>
            </a:r>
            <a:endParaRPr sz="700"/>
          </a:p>
        </p:txBody>
      </p:sp>
      <p:sp>
        <p:nvSpPr>
          <p:cNvPr id="320" name="Google Shape;320;p40"/>
          <p:cNvSpPr txBox="1"/>
          <p:nvPr/>
        </p:nvSpPr>
        <p:spPr>
          <a:xfrm>
            <a:off x="7347850" y="1606400"/>
            <a:ext cx="15270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/>
              <a:t>EU strategies (high level sectoral plans)</a:t>
            </a:r>
            <a:endParaRPr sz="700"/>
          </a:p>
        </p:txBody>
      </p:sp>
      <p:sp>
        <p:nvSpPr>
          <p:cNvPr id="321" name="Google Shape;321;p40"/>
          <p:cNvSpPr txBox="1"/>
          <p:nvPr/>
        </p:nvSpPr>
        <p:spPr>
          <a:xfrm>
            <a:off x="7347850" y="1926375"/>
            <a:ext cx="16101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/>
              <a:t>EU directives (different implementation but same goal)</a:t>
            </a:r>
            <a:endParaRPr sz="700" dirty="0"/>
          </a:p>
        </p:txBody>
      </p:sp>
      <p:pic>
        <p:nvPicPr>
          <p:cNvPr id="322" name="Google Shape;32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4225" y="2297413"/>
            <a:ext cx="293625" cy="17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54225" y="2039588"/>
            <a:ext cx="293625" cy="17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0"/>
          <p:cNvSpPr txBox="1"/>
          <p:nvPr/>
        </p:nvSpPr>
        <p:spPr>
          <a:xfrm>
            <a:off x="7347850" y="2246863"/>
            <a:ext cx="16101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/>
              <a:t>EU law (binding legislative act)</a:t>
            </a:r>
            <a:endParaRPr sz="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90BDA0-C410-4D49-9CA0-FC83731321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567" y="1212214"/>
            <a:ext cx="5993004" cy="3317975"/>
          </a:xfrm>
          <a:prstGeom prst="rect">
            <a:avLst/>
          </a:prstGeom>
        </p:spPr>
      </p:pic>
      <p:sp>
        <p:nvSpPr>
          <p:cNvPr id="326" name="Google Shape;326;p40"/>
          <p:cNvSpPr/>
          <p:nvPr/>
        </p:nvSpPr>
        <p:spPr>
          <a:xfrm>
            <a:off x="6381529" y="1987661"/>
            <a:ext cx="480300" cy="24875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1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32" name="Google Shape;332;p41"/>
          <p:cNvSpPr txBox="1">
            <a:spLocks noGrp="1"/>
          </p:cNvSpPr>
          <p:nvPr>
            <p:ph type="body" idx="1"/>
          </p:nvPr>
        </p:nvSpPr>
        <p:spPr>
          <a:xfrm>
            <a:off x="604475" y="376250"/>
            <a:ext cx="4333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0" dirty="0"/>
              <a:t>Research questions </a:t>
            </a:r>
            <a:endParaRPr dirty="0"/>
          </a:p>
        </p:txBody>
      </p:sp>
      <p:pic>
        <p:nvPicPr>
          <p:cNvPr id="333" name="Google Shape;333;p41"/>
          <p:cNvPicPr preferRelativeResize="0"/>
          <p:nvPr/>
        </p:nvPicPr>
        <p:blipFill rotWithShape="1">
          <a:blip r:embed="rId3">
            <a:alphaModFix/>
          </a:blip>
          <a:srcRect l="5491" t="14111" r="4947" b="14759"/>
          <a:stretch/>
        </p:blipFill>
        <p:spPr>
          <a:xfrm>
            <a:off x="1460280" y="4617720"/>
            <a:ext cx="1656300" cy="381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41"/>
          <p:cNvGrpSpPr/>
          <p:nvPr/>
        </p:nvGrpSpPr>
        <p:grpSpPr>
          <a:xfrm>
            <a:off x="553043" y="1808494"/>
            <a:ext cx="4669787" cy="1417820"/>
            <a:chOff x="3965975" y="1236686"/>
            <a:chExt cx="4916600" cy="933575"/>
          </a:xfrm>
        </p:grpSpPr>
        <p:pic>
          <p:nvPicPr>
            <p:cNvPr id="335" name="Google Shape;335;p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65975" y="1236686"/>
              <a:ext cx="4916600" cy="933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6" name="Google Shape;336;p41"/>
            <p:cNvSpPr/>
            <p:nvPr/>
          </p:nvSpPr>
          <p:spPr>
            <a:xfrm>
              <a:off x="3975839" y="1268049"/>
              <a:ext cx="4906500" cy="90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11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How to expert evaluate these future CAP scenarios in terms of their </a:t>
              </a:r>
              <a:r>
                <a:rPr lang="en-US" sz="1100" b="1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strengths</a:t>
              </a:r>
              <a:r>
                <a:rPr lang="en-US" sz="11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,</a:t>
              </a:r>
              <a:r>
                <a:rPr lang="en-US" sz="1100" b="1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weaknesses </a:t>
              </a:r>
              <a:r>
                <a:rPr lang="en-US" sz="11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and </a:t>
              </a:r>
              <a:r>
                <a:rPr lang="en-US" sz="1100" b="1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feasibility</a:t>
              </a:r>
              <a:r>
                <a:rPr lang="en-US" sz="11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? What are the </a:t>
              </a:r>
              <a:r>
                <a:rPr lang="en-US" sz="1100" b="1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barriers</a:t>
              </a:r>
              <a:r>
                <a:rPr lang="en-US" sz="11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?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lang="en-US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11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What </a:t>
              </a:r>
              <a:r>
                <a:rPr lang="en-US" sz="1100" b="1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overall barriers and potential solutions</a:t>
              </a:r>
              <a:r>
                <a:rPr lang="en-US" sz="11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can be identified in the context of CAP reform?</a:t>
              </a:r>
              <a:endParaRPr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37" name="Google Shape;337;p41"/>
          <p:cNvGrpSpPr/>
          <p:nvPr/>
        </p:nvGrpSpPr>
        <p:grpSpPr>
          <a:xfrm>
            <a:off x="566278" y="1118972"/>
            <a:ext cx="4670004" cy="451667"/>
            <a:chOff x="3905797" y="1136335"/>
            <a:chExt cx="4726724" cy="933582"/>
          </a:xfrm>
        </p:grpSpPr>
        <p:pic>
          <p:nvPicPr>
            <p:cNvPr id="338" name="Google Shape;338;p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30118" y="1136335"/>
              <a:ext cx="4702403" cy="9335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41"/>
            <p:cNvSpPr/>
            <p:nvPr/>
          </p:nvSpPr>
          <p:spPr>
            <a:xfrm>
              <a:off x="3905797" y="1180274"/>
              <a:ext cx="4652400" cy="80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Which future CAP scenarios can be identified from the scientific literature? </a:t>
              </a:r>
              <a:endParaRPr sz="11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40" name="Google Shape;340;p41"/>
          <p:cNvGrpSpPr/>
          <p:nvPr/>
        </p:nvGrpSpPr>
        <p:grpSpPr>
          <a:xfrm>
            <a:off x="539925" y="3475517"/>
            <a:ext cx="4696056" cy="776564"/>
            <a:chOff x="3905745" y="551187"/>
            <a:chExt cx="4726780" cy="1806803"/>
          </a:xfrm>
        </p:grpSpPr>
        <p:pic>
          <p:nvPicPr>
            <p:cNvPr id="341" name="Google Shape;341;p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30126" y="551187"/>
              <a:ext cx="4702399" cy="17193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41"/>
            <p:cNvSpPr/>
            <p:nvPr/>
          </p:nvSpPr>
          <p:spPr>
            <a:xfrm>
              <a:off x="3905745" y="638690"/>
              <a:ext cx="4662000" cy="171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Which </a:t>
              </a:r>
              <a:r>
                <a:rPr lang="en-US" sz="1100" b="1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CAP scenarios support Agroecology</a:t>
              </a:r>
              <a:r>
                <a:rPr lang="en-US" sz="11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, and how do they balance the </a:t>
              </a:r>
              <a:r>
                <a:rPr lang="en-US" sz="1100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prioritisation</a:t>
              </a:r>
              <a:r>
                <a:rPr lang="en-US" sz="11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of environmental, social and economic agroecological principles?</a:t>
              </a:r>
              <a:endParaRPr sz="1100" b="1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43" name="Google Shape;343;p41"/>
          <p:cNvSpPr txBox="1">
            <a:spLocks noGrp="1"/>
          </p:cNvSpPr>
          <p:nvPr>
            <p:ph type="body" idx="1"/>
          </p:nvPr>
        </p:nvSpPr>
        <p:spPr>
          <a:xfrm>
            <a:off x="5512500" y="376250"/>
            <a:ext cx="32472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0" dirty="0"/>
              <a:t>Material &amp; methods</a:t>
            </a:r>
            <a:endParaRPr dirty="0"/>
          </a:p>
        </p:txBody>
      </p:sp>
      <p:sp>
        <p:nvSpPr>
          <p:cNvPr id="344" name="Google Shape;344;p41"/>
          <p:cNvSpPr txBox="1"/>
          <p:nvPr/>
        </p:nvSpPr>
        <p:spPr>
          <a:xfrm>
            <a:off x="6042175" y="1030550"/>
            <a:ext cx="25896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Develo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of future CAP scenarios based on 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systematic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literature review </a:t>
            </a:r>
            <a:endParaRPr sz="1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45" name="Google Shape;34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2500" y="2854912"/>
            <a:ext cx="502325" cy="5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2500" y="3694875"/>
            <a:ext cx="502325" cy="5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62063" y="1099622"/>
            <a:ext cx="502325" cy="5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25213" y="1941275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1"/>
          <p:cNvSpPr txBox="1"/>
          <p:nvPr/>
        </p:nvSpPr>
        <p:spPr>
          <a:xfrm>
            <a:off x="6042175" y="36062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Inductive qualitative coding of survey responses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0" name="Google Shape;350;p41"/>
          <p:cNvSpPr txBox="1"/>
          <p:nvPr/>
        </p:nvSpPr>
        <p:spPr>
          <a:xfrm>
            <a:off x="6042175" y="1749350"/>
            <a:ext cx="2511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EU-wide survey dissemination to CAP experts with various backgrounds (i.e., research focus, stakeholder group)   </a:t>
            </a:r>
            <a:endParaRPr/>
          </a:p>
        </p:txBody>
      </p:sp>
      <p:sp>
        <p:nvSpPr>
          <p:cNvPr id="351" name="Google Shape;351;p41"/>
          <p:cNvSpPr txBox="1"/>
          <p:nvPr/>
        </p:nvSpPr>
        <p:spPr>
          <a:xfrm>
            <a:off x="6042175" y="2736625"/>
            <a:ext cx="2832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Broad expert understanding including scientists and experts outside academia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build="p"/>
      <p:bldP spid="344" grpId="0"/>
      <p:bldP spid="349" grpId="0"/>
      <p:bldP spid="350" grpId="0"/>
      <p:bldP spid="3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sldNum" idx="12"/>
          </p:nvPr>
        </p:nvSpPr>
        <p:spPr>
          <a:xfrm>
            <a:off x="7559999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78784" y="313879"/>
            <a:ext cx="822001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0" dirty="0"/>
              <a:t>Identify future key scenarios for the Common Agricultural Policy</a:t>
            </a:r>
            <a:endParaRPr dirty="0"/>
          </a:p>
        </p:txBody>
      </p:sp>
      <p:sp>
        <p:nvSpPr>
          <p:cNvPr id="359" name="Google Shape;359;p42" descr="https://talk.idiv.de/api/v4/files/mx8zkfz9bbbs7fq78og8wxtjfa/preview"/>
          <p:cNvSpPr/>
          <p:nvPr/>
        </p:nvSpPr>
        <p:spPr>
          <a:xfrm>
            <a:off x="4442847" y="2546342"/>
            <a:ext cx="304800" cy="30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0" name="Google Shape;360;p42"/>
          <p:cNvSpPr/>
          <p:nvPr/>
        </p:nvSpPr>
        <p:spPr>
          <a:xfrm>
            <a:off x="6493331" y="2327142"/>
            <a:ext cx="1664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Scenario 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Substantial reduction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CAP budget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2"/>
          <p:cNvSpPr/>
          <p:nvPr/>
        </p:nvSpPr>
        <p:spPr>
          <a:xfrm>
            <a:off x="4609983" y="2336828"/>
            <a:ext cx="1524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Scenario 3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</a:t>
            </a:r>
            <a:r>
              <a:rPr lang="en-US" sz="1100" b="1">
                <a:solidFill>
                  <a:schemeClr val="dk1"/>
                </a:solidFill>
              </a:rPr>
              <a:t>s</a:t>
            </a: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ystem </a:t>
            </a:r>
            <a:r>
              <a:rPr lang="en-US" sz="1100" b="1">
                <a:solidFill>
                  <a:schemeClr val="dk1"/>
                </a:solidFill>
              </a:rPr>
              <a:t>p</a:t>
            </a: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olicy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2"/>
          <p:cNvSpPr/>
          <p:nvPr/>
        </p:nvSpPr>
        <p:spPr>
          <a:xfrm>
            <a:off x="2559922" y="2326091"/>
            <a:ext cx="1718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Scenario 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Strengthening green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social architecture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2"/>
          <p:cNvSpPr/>
          <p:nvPr/>
        </p:nvSpPr>
        <p:spPr>
          <a:xfrm>
            <a:off x="831793" y="2383549"/>
            <a:ext cx="1515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Scenario 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Continuation of the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CAP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42" descr="https://lh7-us.googleusercontent.com/docsz/AD_4nXfM_oQanp2wKdspO0jwUfZpqYXwfCIKH0ACGRyzqsWIm7ezWOAl9KIxy2mms9GF3qsB6Qf44jlQWATL4rHuzXCrnRLPQYkSNDoxDXVcZnQZQArk-Sgpqq_D04CEYn67_Q4NlHlIhf2FLeYaawtAHO_7_t3Q?key=wnQQt3qfDRobwFYb__q3Rg"/>
          <p:cNvPicPr preferRelativeResize="0"/>
          <p:nvPr/>
        </p:nvPicPr>
        <p:blipFill rotWithShape="1">
          <a:blip r:embed="rId3">
            <a:alphaModFix/>
          </a:blip>
          <a:srcRect t="2507" r="1993" b="1639"/>
          <a:stretch/>
        </p:blipFill>
        <p:spPr>
          <a:xfrm>
            <a:off x="1126302" y="1349368"/>
            <a:ext cx="926100" cy="9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6" name="Google Shape;366;p42" descr="https://lh7-us.googleusercontent.com/docsz/AD_4nXdwOC_lqo8nQC6vjnjrLV8e0lOPsIWaX4jircWPZ3dgnmzaB6CJ4tLYASJxs0Cbwsw_f4pjlQNPu68G8YTR7x4KXEn0g-Gboedm5iqaYR0ozG3Mtfi7OwMmHjN9F52r16nykVE170OqrwxV_BfAaHQfVeU?key=wnQQt3qfDRobwFYb__q3Rg"/>
          <p:cNvPicPr preferRelativeResize="0"/>
          <p:nvPr/>
        </p:nvPicPr>
        <p:blipFill rotWithShape="1">
          <a:blip r:embed="rId4">
            <a:alphaModFix/>
          </a:blip>
          <a:srcRect t="4535" r="906"/>
          <a:stretch/>
        </p:blipFill>
        <p:spPr>
          <a:xfrm>
            <a:off x="4909302" y="1349368"/>
            <a:ext cx="926100" cy="9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7" name="Google Shape;367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62381" y="1349368"/>
            <a:ext cx="926100" cy="9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8" name="Google Shape;368;p42" descr="https://lh7-us.googleusercontent.com/docsz/AD_4nXe6L6r4ULCVsZpS-r8NW_DI5PluJRBPs-IVqmG_1tV3dglJMh_01NJc7hYvulpZccf-81jZGSiZYfmDpxl0hzcj56w72Du1Ra2zXJl2BOu8aIYUtuOVcNXAtGuRoWFyFawBnK1DcsossFxAh1aujNz34YqL?key=wnQQt3qfDRobwFYb__q3Rg"/>
          <p:cNvPicPr preferRelativeResize="0"/>
          <p:nvPr/>
        </p:nvPicPr>
        <p:blipFill rotWithShape="1">
          <a:blip r:embed="rId6">
            <a:alphaModFix/>
          </a:blip>
          <a:srcRect l="2702" t="6619" r="6874"/>
          <a:stretch/>
        </p:blipFill>
        <p:spPr>
          <a:xfrm>
            <a:off x="2956223" y="1349368"/>
            <a:ext cx="926100" cy="9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70" name="Google Shape;370;p42"/>
          <p:cNvPicPr preferRelativeResize="0"/>
          <p:nvPr/>
        </p:nvPicPr>
        <p:blipFill rotWithShape="1">
          <a:blip r:embed="rId7">
            <a:alphaModFix/>
          </a:blip>
          <a:srcRect l="5491" t="14111" r="4947" b="14759"/>
          <a:stretch/>
        </p:blipFill>
        <p:spPr>
          <a:xfrm>
            <a:off x="1460280" y="4617720"/>
            <a:ext cx="1656300" cy="381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361" grpId="0"/>
      <p:bldP spid="3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4"/>
          <p:cNvSpPr txBox="1">
            <a:spLocks noGrp="1"/>
          </p:cNvSpPr>
          <p:nvPr>
            <p:ph type="sldNum" idx="12"/>
          </p:nvPr>
        </p:nvSpPr>
        <p:spPr>
          <a:xfrm>
            <a:off x="7560000" y="4680000"/>
            <a:ext cx="119976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401" name="Google Shape;401;p44"/>
          <p:cNvSpPr txBox="1">
            <a:spLocks noGrp="1"/>
          </p:cNvSpPr>
          <p:nvPr>
            <p:ph type="body" idx="1"/>
          </p:nvPr>
        </p:nvSpPr>
        <p:spPr>
          <a:xfrm>
            <a:off x="461991" y="237418"/>
            <a:ext cx="822001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0"/>
              <a:t>Overview of respondents (scientists)</a:t>
            </a:r>
            <a:endParaRPr/>
          </a:p>
        </p:txBody>
      </p:sp>
      <p:pic>
        <p:nvPicPr>
          <p:cNvPr id="402" name="Google Shape;40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5225" y="279234"/>
            <a:ext cx="3443826" cy="206634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3" name="Google Shape;40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1800" y="2502275"/>
            <a:ext cx="4087247" cy="245235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4" name="Google Shape;404;p44"/>
          <p:cNvPicPr preferRelativeResize="0"/>
          <p:nvPr/>
        </p:nvPicPr>
        <p:blipFill rotWithShape="1">
          <a:blip r:embed="rId5">
            <a:alphaModFix/>
          </a:blip>
          <a:srcRect l="5491" t="14111" r="4947" b="14759"/>
          <a:stretch/>
        </p:blipFill>
        <p:spPr>
          <a:xfrm>
            <a:off x="1460280" y="4617720"/>
            <a:ext cx="1656300" cy="38168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4"/>
          <p:cNvSpPr txBox="1"/>
          <p:nvPr/>
        </p:nvSpPr>
        <p:spPr>
          <a:xfrm>
            <a:off x="461991" y="4144575"/>
            <a:ext cx="3113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 = 50 </a:t>
            </a:r>
            <a:endParaRPr/>
          </a:p>
        </p:txBody>
      </p:sp>
      <p:pic>
        <p:nvPicPr>
          <p:cNvPr id="406" name="Google Shape;406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000" y="1208500"/>
            <a:ext cx="4227594" cy="253696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7C9600-74AF-4F1A-835C-B2C8F230EC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4F509-FADB-4189-BF73-A2509E2BB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376237"/>
            <a:ext cx="8220017" cy="576000"/>
          </a:xfrm>
        </p:spPr>
        <p:txBody>
          <a:bodyPr/>
          <a:lstStyle/>
          <a:p>
            <a:r>
              <a:rPr lang="en-GB" dirty="0"/>
              <a:t>Scenario 1: </a:t>
            </a:r>
            <a:r>
              <a:rPr lang="en-GB" dirty="0">
                <a:solidFill>
                  <a:srgbClr val="016401"/>
                </a:solidFill>
              </a:rPr>
              <a:t>Strengths</a:t>
            </a:r>
            <a:r>
              <a:rPr lang="en-GB" dirty="0"/>
              <a:t> and </a:t>
            </a:r>
            <a:r>
              <a:rPr lang="en-GB" dirty="0">
                <a:solidFill>
                  <a:srgbClr val="8A0000"/>
                </a:solidFill>
              </a:rPr>
              <a:t>Weaknesses</a:t>
            </a:r>
          </a:p>
        </p:txBody>
      </p:sp>
      <p:pic>
        <p:nvPicPr>
          <p:cNvPr id="11" name="Google Shape;416;p45" descr="https://lh7-us.googleusercontent.com/docsz/AD_4nXfM_oQanp2wKdspO0jwUfZpqYXwfCIKH0ACGRyzqsWIm7ezWOAl9KIxy2mms9GF3qsB6Qf44jlQWATL4rHuzXCrnRLPQYkSNDoxDXVcZnQZQArk-Sgpqq_D04CEYn67_Q4NlHlIhf2FLeYaawtAHO_7_t3Q?key=wnQQt3qfDRobwFYb__q3Rg">
            <a:extLst>
              <a:ext uri="{FF2B5EF4-FFF2-40B4-BE49-F238E27FC236}">
                <a16:creationId xmlns:a16="http://schemas.microsoft.com/office/drawing/2014/main" id="{DAE30FF8-5CA4-4F8D-BC12-C50B700D03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07" r="1993" b="1639"/>
          <a:stretch/>
        </p:blipFill>
        <p:spPr>
          <a:xfrm>
            <a:off x="909681" y="912481"/>
            <a:ext cx="640500" cy="640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Google Shape;417;p45">
            <a:extLst>
              <a:ext uri="{FF2B5EF4-FFF2-40B4-BE49-F238E27FC236}">
                <a16:creationId xmlns:a16="http://schemas.microsoft.com/office/drawing/2014/main" id="{A5343CC7-68B3-47BD-83A8-28CDA04D64EE}"/>
              </a:ext>
            </a:extLst>
          </p:cNvPr>
          <p:cNvSpPr/>
          <p:nvPr/>
        </p:nvSpPr>
        <p:spPr>
          <a:xfrm>
            <a:off x="531692" y="1543995"/>
            <a:ext cx="1396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Scenario 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Continuation of the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CAP (BA</a:t>
            </a:r>
            <a:r>
              <a:rPr lang="en-US" sz="1000" b="1" dirty="0">
                <a:solidFill>
                  <a:schemeClr val="dk1"/>
                </a:solidFill>
              </a:rPr>
              <a:t>U)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7CC2CF-72E5-486E-B75E-016FE3009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843" y="1781112"/>
            <a:ext cx="4570797" cy="3164398"/>
          </a:xfrm>
          <a:prstGeom prst="rect">
            <a:avLst/>
          </a:prstGeom>
        </p:spPr>
      </p:pic>
      <p:pic>
        <p:nvPicPr>
          <p:cNvPr id="9" name="Google Shape;412;p45">
            <a:extLst>
              <a:ext uri="{FF2B5EF4-FFF2-40B4-BE49-F238E27FC236}">
                <a16:creationId xmlns:a16="http://schemas.microsoft.com/office/drawing/2014/main" id="{B9DB5F48-0FB2-4B86-A23F-7AE08EFA859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5456" y="3363311"/>
            <a:ext cx="2321770" cy="132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412;p45">
            <a:extLst>
              <a:ext uri="{FF2B5EF4-FFF2-40B4-BE49-F238E27FC236}">
                <a16:creationId xmlns:a16="http://schemas.microsoft.com/office/drawing/2014/main" id="{90ACEF02-4B6B-4A89-9918-9AA1504CA79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5456" y="1805836"/>
            <a:ext cx="2321770" cy="132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15;p45">
            <a:extLst>
              <a:ext uri="{FF2B5EF4-FFF2-40B4-BE49-F238E27FC236}">
                <a16:creationId xmlns:a16="http://schemas.microsoft.com/office/drawing/2014/main" id="{1170DA0E-721C-4158-960A-1D506B2EED29}"/>
              </a:ext>
            </a:extLst>
          </p:cNvPr>
          <p:cNvSpPr txBox="1"/>
          <p:nvPr/>
        </p:nvSpPr>
        <p:spPr>
          <a:xfrm>
            <a:off x="6646126" y="3403167"/>
            <a:ext cx="233291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Low env. and social performance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lack of env. and social performance and ambition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ineffective and less flexible policy design  </a:t>
            </a:r>
          </a:p>
        </p:txBody>
      </p:sp>
      <p:sp>
        <p:nvSpPr>
          <p:cNvPr id="8" name="Google Shape;415;p45">
            <a:extLst>
              <a:ext uri="{FF2B5EF4-FFF2-40B4-BE49-F238E27FC236}">
                <a16:creationId xmlns:a16="http://schemas.microsoft.com/office/drawing/2014/main" id="{8D162833-AF76-488A-8C11-ACD9B24B9BED}"/>
              </a:ext>
            </a:extLst>
          </p:cNvPr>
          <p:cNvSpPr txBox="1"/>
          <p:nvPr/>
        </p:nvSpPr>
        <p:spPr>
          <a:xfrm>
            <a:off x="6635456" y="1859806"/>
            <a:ext cx="232177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Stability &amp; predictability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administratively simple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strong acceptance &amp; low political resistance</a:t>
            </a:r>
            <a:endParaRPr sz="1200" dirty="0">
              <a:latin typeface="+mn-lt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stability of payment systems</a:t>
            </a:r>
            <a:endParaRPr sz="1200" dirty="0">
              <a:solidFill>
                <a:schemeClr val="dk1"/>
              </a:solidFill>
              <a:latin typeface="+mn-lt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3173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7C9600-74AF-4F1A-835C-B2C8F230EC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4F509-FADB-4189-BF73-A2509E2BB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376237"/>
            <a:ext cx="8220017" cy="576000"/>
          </a:xfrm>
        </p:spPr>
        <p:txBody>
          <a:bodyPr/>
          <a:lstStyle/>
          <a:p>
            <a:r>
              <a:rPr lang="en-GB" dirty="0"/>
              <a:t>Scenario 2: </a:t>
            </a:r>
            <a:r>
              <a:rPr lang="en-GB" dirty="0">
                <a:solidFill>
                  <a:srgbClr val="016401"/>
                </a:solidFill>
              </a:rPr>
              <a:t>Strengths</a:t>
            </a:r>
            <a:r>
              <a:rPr lang="en-GB" dirty="0"/>
              <a:t> and </a:t>
            </a:r>
            <a:r>
              <a:rPr lang="en-GB" dirty="0">
                <a:solidFill>
                  <a:srgbClr val="8A0000"/>
                </a:solidFill>
              </a:rPr>
              <a:t>Weaknesses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289F3F-84DC-42BB-9BFF-C0CA01D0D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456" y="1545092"/>
            <a:ext cx="4528200" cy="3134908"/>
          </a:xfrm>
          <a:prstGeom prst="rect">
            <a:avLst/>
          </a:prstGeom>
        </p:spPr>
      </p:pic>
      <p:pic>
        <p:nvPicPr>
          <p:cNvPr id="14" name="Google Shape;425;p45" descr="https://lh7-us.googleusercontent.com/docsz/AD_4nXe6L6r4ULCVsZpS-r8NW_DI5PluJRBPs-IVqmG_1tV3dglJMh_01NJc7hYvulpZccf-81jZGSiZYfmDpxl0hzcj56w72Du1Ra2zXJl2BOu8aIYUtuOVcNXAtGuRoWFyFawBnK1DcsossFxAh1aujNz34YqL?key=wnQQt3qfDRobwFYb__q3Rg">
            <a:extLst>
              <a:ext uri="{FF2B5EF4-FFF2-40B4-BE49-F238E27FC236}">
                <a16:creationId xmlns:a16="http://schemas.microsoft.com/office/drawing/2014/main" id="{54208346-7B03-4CEB-9AB7-2EA1CFA774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03" t="6620" r="6872"/>
          <a:stretch/>
        </p:blipFill>
        <p:spPr>
          <a:xfrm>
            <a:off x="892133" y="864580"/>
            <a:ext cx="640500" cy="67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" name="Google Shape;426;p45">
            <a:extLst>
              <a:ext uri="{FF2B5EF4-FFF2-40B4-BE49-F238E27FC236}">
                <a16:creationId xmlns:a16="http://schemas.microsoft.com/office/drawing/2014/main" id="{9C60F53B-1537-405C-B55B-704EF9CE8206}"/>
              </a:ext>
            </a:extLst>
          </p:cNvPr>
          <p:cNvSpPr/>
          <p:nvPr/>
        </p:nvSpPr>
        <p:spPr>
          <a:xfrm>
            <a:off x="384233" y="1538968"/>
            <a:ext cx="16563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Scenario 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Strengthening green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social architecture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412;p45">
            <a:extLst>
              <a:ext uri="{FF2B5EF4-FFF2-40B4-BE49-F238E27FC236}">
                <a16:creationId xmlns:a16="http://schemas.microsoft.com/office/drawing/2014/main" id="{A7775C09-DA76-4FF6-98D1-03C3B31D337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5456" y="3363311"/>
            <a:ext cx="2321770" cy="132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15;p45">
            <a:extLst>
              <a:ext uri="{FF2B5EF4-FFF2-40B4-BE49-F238E27FC236}">
                <a16:creationId xmlns:a16="http://schemas.microsoft.com/office/drawing/2014/main" id="{47388E5F-B37F-4410-8FEF-64284A97B624}"/>
              </a:ext>
            </a:extLst>
          </p:cNvPr>
          <p:cNvSpPr txBox="1"/>
          <p:nvPr/>
        </p:nvSpPr>
        <p:spPr>
          <a:xfrm>
            <a:off x="6635456" y="3385315"/>
            <a:ext cx="233167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High transaction costs for transition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too complex, too inflexible, too costly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resistance by actors dependent on subsidies</a:t>
            </a:r>
          </a:p>
        </p:txBody>
      </p:sp>
      <p:pic>
        <p:nvPicPr>
          <p:cNvPr id="17" name="Google Shape;412;p45">
            <a:extLst>
              <a:ext uri="{FF2B5EF4-FFF2-40B4-BE49-F238E27FC236}">
                <a16:creationId xmlns:a16="http://schemas.microsoft.com/office/drawing/2014/main" id="{3A8AAEEA-4086-48C9-A26E-E21CAA01F64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0812" y="1538968"/>
            <a:ext cx="2321770" cy="15918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15;p45">
            <a:extLst>
              <a:ext uri="{FF2B5EF4-FFF2-40B4-BE49-F238E27FC236}">
                <a16:creationId xmlns:a16="http://schemas.microsoft.com/office/drawing/2014/main" id="{7147DFA8-9B2D-41D3-9C48-1D336EDD0E38}"/>
              </a:ext>
            </a:extLst>
          </p:cNvPr>
          <p:cNvSpPr txBox="1"/>
          <p:nvPr/>
        </p:nvSpPr>
        <p:spPr>
          <a:xfrm>
            <a:off x="6635456" y="1561201"/>
            <a:ext cx="234890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Improved socio-env. performance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Tx/>
              <a:buChar char="-"/>
            </a:pP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increased focus on env. and social objectives;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Tx/>
              <a:buChar char="-"/>
            </a:pP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improved env. and social performance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Tx/>
              <a:buChar char="-"/>
            </a:pP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regionalization and familiar system</a:t>
            </a:r>
          </a:p>
        </p:txBody>
      </p:sp>
    </p:spTree>
    <p:extLst>
      <p:ext uri="{BB962C8B-B14F-4D97-AF65-F5344CB8AC3E}">
        <p14:creationId xmlns:p14="http://schemas.microsoft.com/office/powerpoint/2010/main" val="321435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7C9600-74AF-4F1A-835C-B2C8F230EC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4F509-FADB-4189-BF73-A2509E2BB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376237"/>
            <a:ext cx="8220017" cy="576000"/>
          </a:xfrm>
        </p:spPr>
        <p:txBody>
          <a:bodyPr/>
          <a:lstStyle/>
          <a:p>
            <a:r>
              <a:rPr lang="en-GB" dirty="0"/>
              <a:t>Scenario 3: </a:t>
            </a:r>
            <a:r>
              <a:rPr lang="en-GB" dirty="0">
                <a:solidFill>
                  <a:srgbClr val="016401"/>
                </a:solidFill>
              </a:rPr>
              <a:t>Strengths</a:t>
            </a:r>
            <a:r>
              <a:rPr lang="en-GB" dirty="0"/>
              <a:t> and </a:t>
            </a:r>
            <a:r>
              <a:rPr lang="en-GB" dirty="0">
                <a:solidFill>
                  <a:srgbClr val="8A0000"/>
                </a:solidFill>
              </a:rPr>
              <a:t>Weaknesses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289F3F-84DC-42BB-9BFF-C0CA01D0D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855" y="1470954"/>
            <a:ext cx="4453963" cy="3083513"/>
          </a:xfrm>
          <a:prstGeom prst="rect">
            <a:avLst/>
          </a:prstGeom>
        </p:spPr>
      </p:pic>
      <p:pic>
        <p:nvPicPr>
          <p:cNvPr id="7" name="Google Shape;455;p46" descr="https://lh7-us.googleusercontent.com/docsz/AD_4nXdwOC_lqo8nQC6vjnjrLV8e0lOPsIWaX4jircWPZ3dgnmzaB6CJ4tLYASJxs0Cbwsw_f4pjlQNPu68G8YTR7x4KXEn0g-Gboedm5iqaYR0ozG3Mtfi7OwMmHjN9F52r16nykVE170OqrwxV_BfAaHQfVeU?key=wnQQt3qfDRobwFYb__q3Rg">
            <a:extLst>
              <a:ext uri="{FF2B5EF4-FFF2-40B4-BE49-F238E27FC236}">
                <a16:creationId xmlns:a16="http://schemas.microsoft.com/office/drawing/2014/main" id="{AE0E7BAA-6EED-4732-8120-CEA3A371C0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534" r="901"/>
          <a:stretch/>
        </p:blipFill>
        <p:spPr>
          <a:xfrm>
            <a:off x="862315" y="854765"/>
            <a:ext cx="688189" cy="684574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Google Shape;456;p46">
            <a:extLst>
              <a:ext uri="{FF2B5EF4-FFF2-40B4-BE49-F238E27FC236}">
                <a16:creationId xmlns:a16="http://schemas.microsoft.com/office/drawing/2014/main" id="{DA01D582-5C37-4959-B6AE-6047B4534646}"/>
              </a:ext>
            </a:extLst>
          </p:cNvPr>
          <p:cNvSpPr/>
          <p:nvPr/>
        </p:nvSpPr>
        <p:spPr>
          <a:xfrm>
            <a:off x="416964" y="1539340"/>
            <a:ext cx="14670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Scenario 3</a:t>
            </a: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</a:t>
            </a:r>
            <a:r>
              <a:rPr lang="en-US" sz="1000" b="1">
                <a:solidFill>
                  <a:schemeClr val="dk1"/>
                </a:solidFill>
              </a:rPr>
              <a:t>s</a:t>
            </a: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ystem </a:t>
            </a:r>
            <a:r>
              <a:rPr lang="en-US" sz="1000" b="1">
                <a:solidFill>
                  <a:schemeClr val="dk1"/>
                </a:solidFill>
              </a:rPr>
              <a:t>p</a:t>
            </a: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olicy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412;p45">
            <a:extLst>
              <a:ext uri="{FF2B5EF4-FFF2-40B4-BE49-F238E27FC236}">
                <a16:creationId xmlns:a16="http://schemas.microsoft.com/office/drawing/2014/main" id="{1CF79300-DE45-41FF-91B0-CFB9ECAD3B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5856" y="3023214"/>
            <a:ext cx="2321770" cy="132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415;p45">
            <a:extLst>
              <a:ext uri="{FF2B5EF4-FFF2-40B4-BE49-F238E27FC236}">
                <a16:creationId xmlns:a16="http://schemas.microsoft.com/office/drawing/2014/main" id="{4D85C546-7A85-4CDF-A2B5-986A546FE1D4}"/>
              </a:ext>
            </a:extLst>
          </p:cNvPr>
          <p:cNvSpPr txBox="1"/>
          <p:nvPr/>
        </p:nvSpPr>
        <p:spPr>
          <a:xfrm>
            <a:off x="6494958" y="3083170"/>
            <a:ext cx="232177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Complex, expensive and may generate risks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complex and maybe too new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Not ambitious enough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large budget increase is unlikely</a:t>
            </a:r>
          </a:p>
        </p:txBody>
      </p:sp>
      <p:pic>
        <p:nvPicPr>
          <p:cNvPr id="15" name="Google Shape;412;p45">
            <a:extLst>
              <a:ext uri="{FF2B5EF4-FFF2-40B4-BE49-F238E27FC236}">
                <a16:creationId xmlns:a16="http://schemas.microsoft.com/office/drawing/2014/main" id="{9C381F5E-A193-495E-88A4-C4B61555494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5856" y="1639123"/>
            <a:ext cx="2321770" cy="132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15;p45">
            <a:extLst>
              <a:ext uri="{FF2B5EF4-FFF2-40B4-BE49-F238E27FC236}">
                <a16:creationId xmlns:a16="http://schemas.microsoft.com/office/drawing/2014/main" id="{5D892F44-8D36-4125-9BCD-A5B63F786B1D}"/>
              </a:ext>
            </a:extLst>
          </p:cNvPr>
          <p:cNvSpPr txBox="1"/>
          <p:nvPr/>
        </p:nvSpPr>
        <p:spPr>
          <a:xfrm>
            <a:off x="6515856" y="1671019"/>
            <a:ext cx="232177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Address challenges along the value chain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de-DE" sz="1200" dirty="0" err="1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increased</a:t>
            </a:r>
            <a:r>
              <a:rPr lang="de-DE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 </a:t>
            </a:r>
            <a:r>
              <a:rPr lang="de-DE" sz="1200" dirty="0" err="1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comprehensivity</a:t>
            </a:r>
            <a:r>
              <a:rPr lang="de-DE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 and </a:t>
            </a:r>
            <a:r>
              <a:rPr lang="de-DE" sz="1200" dirty="0" err="1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integration</a:t>
            </a:r>
            <a:r>
              <a:rPr lang="de-DE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 </a:t>
            </a:r>
            <a:r>
              <a:rPr lang="de-DE" sz="1200" dirty="0" err="1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of</a:t>
            </a:r>
            <a:r>
              <a:rPr lang="de-DE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 </a:t>
            </a:r>
            <a:r>
              <a:rPr lang="de-DE" sz="1200" dirty="0" err="1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supply</a:t>
            </a:r>
            <a:r>
              <a:rPr lang="de-DE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 and </a:t>
            </a:r>
            <a:r>
              <a:rPr lang="de-DE" sz="1200" dirty="0" err="1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demand</a:t>
            </a:r>
            <a:r>
              <a:rPr lang="de-DE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 </a:t>
            </a:r>
            <a:r>
              <a:rPr lang="de-DE" sz="1200" dirty="0" err="1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side</a:t>
            </a:r>
            <a:r>
              <a:rPr lang="de-DE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de-DE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Promotion </a:t>
            </a:r>
            <a:r>
              <a:rPr lang="de-DE" sz="1200" dirty="0" err="1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of</a:t>
            </a:r>
            <a:r>
              <a:rPr lang="de-DE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 </a:t>
            </a:r>
            <a:r>
              <a:rPr lang="de-DE" sz="1200" dirty="0" err="1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synergies</a:t>
            </a:r>
            <a:endParaRPr lang="de-DE" sz="1200" dirty="0">
              <a:solidFill>
                <a:schemeClr val="dk1"/>
              </a:solidFill>
              <a:latin typeface="+mn-lt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1475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7C9600-74AF-4F1A-835C-B2C8F230EC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4F509-FADB-4189-BF73-A2509E2BB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376237"/>
            <a:ext cx="8220017" cy="576000"/>
          </a:xfrm>
        </p:spPr>
        <p:txBody>
          <a:bodyPr/>
          <a:lstStyle/>
          <a:p>
            <a:r>
              <a:rPr lang="en-GB" dirty="0"/>
              <a:t>Scenario 4: </a:t>
            </a:r>
            <a:r>
              <a:rPr lang="en-GB" dirty="0">
                <a:solidFill>
                  <a:srgbClr val="016401"/>
                </a:solidFill>
              </a:rPr>
              <a:t>Strengths</a:t>
            </a:r>
            <a:r>
              <a:rPr lang="en-GB" dirty="0"/>
              <a:t> and </a:t>
            </a:r>
            <a:r>
              <a:rPr lang="en-GB" dirty="0">
                <a:solidFill>
                  <a:srgbClr val="8A0000"/>
                </a:solidFill>
              </a:rPr>
              <a:t>Weaknesses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289F3F-84DC-42BB-9BFF-C0CA01D0D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179" y="1528237"/>
            <a:ext cx="4943614" cy="3422502"/>
          </a:xfrm>
          <a:prstGeom prst="rect">
            <a:avLst/>
          </a:prstGeom>
        </p:spPr>
      </p:pic>
      <p:pic>
        <p:nvPicPr>
          <p:cNvPr id="9" name="Google Shape;457;p46">
            <a:extLst>
              <a:ext uri="{FF2B5EF4-FFF2-40B4-BE49-F238E27FC236}">
                <a16:creationId xmlns:a16="http://schemas.microsoft.com/office/drawing/2014/main" id="{B8B4A691-BCBD-425B-8A34-BC599F8CDB8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797" y="854765"/>
            <a:ext cx="672011" cy="673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" name="Google Shape;458;p46">
            <a:extLst>
              <a:ext uri="{FF2B5EF4-FFF2-40B4-BE49-F238E27FC236}">
                <a16:creationId xmlns:a16="http://schemas.microsoft.com/office/drawing/2014/main" id="{4690CB47-9E99-4953-B71D-61E399F74301}"/>
              </a:ext>
            </a:extLst>
          </p:cNvPr>
          <p:cNvSpPr/>
          <p:nvPr/>
        </p:nvSpPr>
        <p:spPr>
          <a:xfrm>
            <a:off x="288798" y="1528237"/>
            <a:ext cx="16563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Scenario 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Substantial reduction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CAP budget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412;p45">
            <a:extLst>
              <a:ext uri="{FF2B5EF4-FFF2-40B4-BE49-F238E27FC236}">
                <a16:creationId xmlns:a16="http://schemas.microsoft.com/office/drawing/2014/main" id="{638E5D38-93C9-421C-BAE4-EBDC60F0607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6289" y="3098203"/>
            <a:ext cx="2321770" cy="16563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415;p45">
            <a:extLst>
              <a:ext uri="{FF2B5EF4-FFF2-40B4-BE49-F238E27FC236}">
                <a16:creationId xmlns:a16="http://schemas.microsoft.com/office/drawing/2014/main" id="{26EB7AB9-95ED-4C18-A056-BE19E09E70C5}"/>
              </a:ext>
            </a:extLst>
          </p:cNvPr>
          <p:cNvSpPr txBox="1"/>
          <p:nvPr/>
        </p:nvSpPr>
        <p:spPr>
          <a:xfrm>
            <a:off x="6574559" y="3141548"/>
            <a:ext cx="234676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May worsen existing challenges of the farming sector and rural areas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rapid structural change (land abandonment, loss of small farmers)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decreased env. performance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lack of public good provision</a:t>
            </a:r>
          </a:p>
        </p:txBody>
      </p:sp>
      <p:pic>
        <p:nvPicPr>
          <p:cNvPr id="17" name="Google Shape;412;p45">
            <a:extLst>
              <a:ext uri="{FF2B5EF4-FFF2-40B4-BE49-F238E27FC236}">
                <a16:creationId xmlns:a16="http://schemas.microsoft.com/office/drawing/2014/main" id="{857AF824-8685-44CE-B9DB-D5FFFB1226B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3432" y="1267724"/>
            <a:ext cx="2262416" cy="17542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15;p45">
            <a:extLst>
              <a:ext uri="{FF2B5EF4-FFF2-40B4-BE49-F238E27FC236}">
                <a16:creationId xmlns:a16="http://schemas.microsoft.com/office/drawing/2014/main" id="{3B8CF08E-E03F-4854-9943-DFB1274F3F96}"/>
              </a:ext>
            </a:extLst>
          </p:cNvPr>
          <p:cNvSpPr txBox="1"/>
          <p:nvPr/>
        </p:nvSpPr>
        <p:spPr>
          <a:xfrm>
            <a:off x="6520015" y="1267724"/>
            <a:ext cx="221561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Save money and allow changes</a:t>
            </a:r>
          </a:p>
          <a:p>
            <a:pPr marL="171450" lvl="0" indent="-171450"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frees up budget for other policies</a:t>
            </a:r>
          </a:p>
          <a:p>
            <a:pPr marL="171450" lvl="0" indent="-171450"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simplifies administration and reduces burden</a:t>
            </a:r>
          </a:p>
          <a:p>
            <a:pPr marL="171450" lvl="0" indent="-171450">
              <a:buClr>
                <a:schemeClr val="dk1"/>
              </a:buClr>
              <a:buSzPts val="1000"/>
              <a:buFont typeface="Arial"/>
              <a:buChar char="•"/>
            </a:pPr>
            <a:r>
              <a:rPr lang="en-GB" sz="1200" dirty="0"/>
              <a:t>Agri-sector treated like every other economic sector</a:t>
            </a:r>
            <a:endParaRPr lang="en-US" sz="1200" dirty="0">
              <a:solidFill>
                <a:schemeClr val="dk1"/>
              </a:solidFill>
              <a:latin typeface="+mn-lt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88760339"/>
      </p:ext>
    </p:extLst>
  </p:cSld>
  <p:clrMapOvr>
    <a:masterClrMapping/>
  </p:clrMapOvr>
</p:sld>
</file>

<file path=ppt/theme/theme1.xml><?xml version="1.0" encoding="utf-8"?>
<a:theme xmlns:a="http://schemas.openxmlformats.org/drawingml/2006/main" name="iDiv_Vorlage_P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1005</Words>
  <Application>Microsoft Office PowerPoint</Application>
  <PresentationFormat>On-screen Show (16:9)</PresentationFormat>
  <Paragraphs>210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Verdana</vt:lpstr>
      <vt:lpstr>Calibri</vt:lpstr>
      <vt:lpstr>Helvetica Neue</vt:lpstr>
      <vt:lpstr>Arial</vt:lpstr>
      <vt:lpstr>Times New Roman</vt:lpstr>
      <vt:lpstr>iDiv_Vorlage_PP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Schaan, Linn</dc:creator>
  <cp:lastModifiedBy>Schaan, Linn</cp:lastModifiedBy>
  <cp:revision>76</cp:revision>
  <dcterms:modified xsi:type="dcterms:W3CDTF">2024-11-13T18:33:52Z</dcterms:modified>
</cp:coreProperties>
</file>