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101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7"/>
    <a:srgbClr val="9B287B"/>
    <a:srgbClr val="2F5597"/>
    <a:srgbClr val="2E4A7D"/>
    <a:srgbClr val="FCFEC0"/>
    <a:srgbClr val="1E3864"/>
    <a:srgbClr val="F9765C"/>
    <a:srgbClr val="5F177F"/>
    <a:srgbClr val="D3436D"/>
    <a:srgbClr val="B63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74"/>
    <p:restoredTop sz="96512"/>
  </p:normalViewPr>
  <p:slideViewPr>
    <p:cSldViewPr snapToGrid="0">
      <p:cViewPr varScale="1">
        <p:scale>
          <a:sx n="111" d="100"/>
          <a:sy n="111" d="100"/>
        </p:scale>
        <p:origin x="24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7" d="100"/>
          <a:sy n="97" d="100"/>
        </p:scale>
        <p:origin x="376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C9E4BB-E71E-5932-7C8F-DF2A775228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14712-FCCF-1C25-8CCD-B81976617F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03E16-25CF-0741-A30E-7134448B67C4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F7CFF3-4310-0AB3-0022-DED63566F8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F8962-DBE2-0392-6730-EC15FDC6C1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C4AD7-AC2B-E94C-ABE8-581D3FB4E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5976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E2053-E79B-2E4C-AD77-E9C8F429F516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D41ED-E171-E247-9B54-3A38E69FB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6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3" indent="0" rtl="0">
              <a:lnSpc>
                <a:spcPct val="115000"/>
              </a:lnSpc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dirty="0"/>
              <a:t>1)</a:t>
            </a:r>
            <a:r>
              <a:rPr lang="en-GB" sz="16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 Connect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: build a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supportive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network</a:t>
            </a:r>
          </a:p>
          <a:p>
            <a:pPr marL="0" lvl="3" indent="0" rtl="0">
              <a:lnSpc>
                <a:spcPct val="115000"/>
              </a:lnSpc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2) </a:t>
            </a:r>
            <a:r>
              <a:rPr lang="en-GB" sz="16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Develop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: advance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technical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skills</a:t>
            </a:r>
          </a:p>
          <a:p>
            <a:pPr marL="0" lvl="3" indent="0" rtl="0">
              <a:lnSpc>
                <a:spcPct val="115000"/>
              </a:lnSpc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3) </a:t>
            </a:r>
            <a:r>
              <a:rPr lang="en-GB" sz="16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Reflect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: enhance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transparency 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and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 awareness</a:t>
            </a:r>
          </a:p>
          <a:p>
            <a:pPr marL="0" lvl="3" indent="0" rtl="0">
              <a:lnSpc>
                <a:spcPct val="115000"/>
              </a:lnSpc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4) </a:t>
            </a:r>
            <a:r>
              <a:rPr lang="en-GB" sz="16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Inspire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: host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speakers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 and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discussions</a:t>
            </a:r>
          </a:p>
          <a:p>
            <a:pPr marL="0" lvl="3" indent="0" rtl="0">
              <a:lnSpc>
                <a:spcPct val="115000"/>
              </a:lnSpc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5) </a:t>
            </a:r>
            <a:r>
              <a:rPr lang="en-GB" sz="16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Expand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: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connect</a:t>
            </a:r>
            <a:r>
              <a:rPr lang="en-GB" sz="1200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en-GB" sz="1200" b="1" dirty="0">
                <a:solidFill>
                  <a:schemeClr val="dk1"/>
                </a:solidFill>
                <a:latin typeface="+mj-lt"/>
                <a:ea typeface="Verdana"/>
                <a:cs typeface="Verdana"/>
                <a:sym typeface="Verdana"/>
              </a:rPr>
              <a:t>beyond iDiv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FB7353-E653-DB4C-B5A6-892209201D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11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FBA52-DFD3-1E46-B3C9-650E004F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1A6B5-7211-3B4C-B927-5B2077CD37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A421E-23FF-6044-811C-9CC3E69D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A37D-F92E-6146-9CB7-4BDC75333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40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EBA64-E294-D243-92BD-35BDF083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48071-C5F0-A34E-B4DB-D3BCCF56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E510B-0EC5-2747-93A4-E722803C7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A37D-F92E-6146-9CB7-4BDC75333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7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8F09F-7A39-3741-BBA1-ED20E4FEE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1B986A-F70F-1343-B137-81DCBE44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A37D-F92E-6146-9CB7-4BDC75333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3159A-BC79-6C4F-A9B6-41A3E8D43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A37D-F92E-6146-9CB7-4BDC75333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50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55090A-5052-B647-A03B-107172A7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0ED48-B4BF-6B43-892C-6E097CDCD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5A2F1F-FF4E-2545-FE11-AD4B9EB92DD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0" t="13422" r="2997" b="12790"/>
          <a:stretch/>
        </p:blipFill>
        <p:spPr bwMode="auto">
          <a:xfrm>
            <a:off x="0" y="6606785"/>
            <a:ext cx="2167095" cy="355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948354-4B40-479A-B484-5C20DF7C73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8302" t="2597" r="7785" b="242"/>
          <a:stretch/>
        </p:blipFill>
        <p:spPr>
          <a:xfrm flipH="1">
            <a:off x="11829052" y="-4168"/>
            <a:ext cx="375825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F26BA-9430-BB46-AC5C-8A57001AC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4384" y="6431438"/>
            <a:ext cx="375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7128A37D-F92E-6146-9CB7-4BDC75333E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7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Josefin Slab" panose="02000000000000000000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buFontTx/>
        <a:buNone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4572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9144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3716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18288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DC6A47-D3AC-187C-23F1-0D313E8C5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193" y="5113220"/>
            <a:ext cx="3240000" cy="1397377"/>
          </a:xfrm>
          <a:prstGeom prst="rect">
            <a:avLst/>
          </a:prstGeom>
        </p:spPr>
      </p:pic>
      <p:pic>
        <p:nvPicPr>
          <p:cNvPr id="7" name="Google Shape;76;g312d2b65c77_3_2">
            <a:extLst>
              <a:ext uri="{FF2B5EF4-FFF2-40B4-BE49-F238E27FC236}">
                <a16:creationId xmlns:a16="http://schemas.microsoft.com/office/drawing/2014/main" id="{766B37B3-6BCB-E6BE-5145-5B79C15CF41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/>
          <a:srcRect l="4558" r="4629" b="11177"/>
          <a:stretch/>
        </p:blipFill>
        <p:spPr>
          <a:xfrm>
            <a:off x="634582" y="747952"/>
            <a:ext cx="2942317" cy="1325670"/>
          </a:xfrm>
          <a:prstGeom prst="rect">
            <a:avLst/>
          </a:prstGeom>
        </p:spPr>
      </p:pic>
      <p:pic>
        <p:nvPicPr>
          <p:cNvPr id="14" name="Google Shape;64;g312d2b65c77_3_2">
            <a:extLst>
              <a:ext uri="{FF2B5EF4-FFF2-40B4-BE49-F238E27FC236}">
                <a16:creationId xmlns:a16="http://schemas.microsoft.com/office/drawing/2014/main" id="{B94EAE85-775D-415D-4B13-DAB03180F5F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63083" y="2879164"/>
            <a:ext cx="2196000" cy="224908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351DEB1-22B2-7BD5-712B-D5780DB4C10A}"/>
              </a:ext>
            </a:extLst>
          </p:cNvPr>
          <p:cNvSpPr txBox="1"/>
          <p:nvPr/>
        </p:nvSpPr>
        <p:spPr>
          <a:xfrm>
            <a:off x="5275784" y="5128246"/>
            <a:ext cx="21832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2F5597"/>
                </a:solidFill>
                <a:latin typeface=""/>
                <a:ea typeface="Verdana"/>
                <a:cs typeface="Arial" panose="020B0604020202020204" pitchFamily="34" charset="0"/>
                <a:sym typeface="Verdana"/>
              </a:rPr>
              <a:t>scan to</a:t>
            </a:r>
          </a:p>
          <a:p>
            <a:pPr algn="ctr"/>
            <a:r>
              <a:rPr lang="en-GB" sz="2400" b="1" dirty="0">
                <a:solidFill>
                  <a:srgbClr val="2F5597"/>
                </a:solidFill>
                <a:latin typeface=""/>
                <a:ea typeface="Verdana"/>
                <a:cs typeface="Arial" panose="020B0604020202020204" pitchFamily="34" charset="0"/>
                <a:sym typeface="Verdana"/>
              </a:rPr>
              <a:t>Connect</a:t>
            </a:r>
            <a:endParaRPr lang="en-US" sz="2400" dirty="0">
              <a:solidFill>
                <a:srgbClr val="2F5597"/>
              </a:solidFill>
              <a:latin typeface=""/>
              <a:cs typeface="Arial" panose="020B0604020202020204" pitchFamily="34" charset="0"/>
            </a:endParaRPr>
          </a:p>
        </p:txBody>
      </p:sp>
      <p:sp>
        <p:nvSpPr>
          <p:cNvPr id="38" name="Google Shape;50;g312d2b65c77_3_2">
            <a:extLst>
              <a:ext uri="{FF2B5EF4-FFF2-40B4-BE49-F238E27FC236}">
                <a16:creationId xmlns:a16="http://schemas.microsoft.com/office/drawing/2014/main" id="{E0242A69-E71E-C569-216C-415960DDD274}"/>
              </a:ext>
            </a:extLst>
          </p:cNvPr>
          <p:cNvSpPr txBox="1">
            <a:spLocks/>
          </p:cNvSpPr>
          <p:nvPr/>
        </p:nvSpPr>
        <p:spPr>
          <a:xfrm>
            <a:off x="4142612" y="668289"/>
            <a:ext cx="4436943" cy="78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Tx/>
              <a:buNone/>
              <a:defRPr sz="28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4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18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18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9300"/>
            </a:pPr>
            <a:r>
              <a:rPr lang="en-GB" sz="4400" b="1" dirty="0">
                <a:solidFill>
                  <a:srgbClr val="9B287B"/>
                </a:solidFill>
                <a:latin typeface=""/>
              </a:rPr>
              <a:t>Empowering Women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9300"/>
            </a:pPr>
            <a:r>
              <a:rPr lang="en-GB" sz="4400" b="1" dirty="0">
                <a:solidFill>
                  <a:srgbClr val="9B287B"/>
                </a:solidFill>
                <a:latin typeface=""/>
              </a:rPr>
              <a:t>in Science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8BC2E18-67B3-CAB6-451A-7CF8D84115F5}"/>
              </a:ext>
            </a:extLst>
          </p:cNvPr>
          <p:cNvGrpSpPr/>
          <p:nvPr/>
        </p:nvGrpSpPr>
        <p:grpSpPr>
          <a:xfrm>
            <a:off x="2041502" y="1514763"/>
            <a:ext cx="2101111" cy="1245319"/>
            <a:chOff x="2041502" y="1514763"/>
            <a:chExt cx="2101111" cy="124531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30568C5-D5B5-9981-5B4E-FFD12348B34F}"/>
                </a:ext>
              </a:extLst>
            </p:cNvPr>
            <p:cNvSpPr txBox="1"/>
            <p:nvPr/>
          </p:nvSpPr>
          <p:spPr>
            <a:xfrm>
              <a:off x="2490494" y="2279181"/>
              <a:ext cx="1242509" cy="4809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lvl="3" indent="0" algn="ctr" rtl="0">
                <a:lnSpc>
                  <a:spcPct val="115000"/>
                </a:lnSpc>
                <a:spcBef>
                  <a:spcPts val="136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Arial"/>
                <a:buNone/>
              </a:pPr>
              <a:r>
                <a:rPr lang="en-GB" sz="2400" b="1" dirty="0">
                  <a:solidFill>
                    <a:srgbClr val="2F5597"/>
                  </a:solidFill>
                  <a:latin typeface=""/>
                  <a:ea typeface="Verdana"/>
                  <a:cs typeface="Verdana"/>
                  <a:sym typeface="Verdana"/>
                </a:rPr>
                <a:t>Reflect</a:t>
              </a:r>
              <a:endParaRPr lang="en-GB" sz="2400" dirty="0">
                <a:solidFill>
                  <a:srgbClr val="2F5597"/>
                </a:solidFill>
                <a:latin typeface=""/>
                <a:ea typeface="Verdana"/>
                <a:cs typeface="Verdana"/>
                <a:sym typeface="Verdana"/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5F5282A-C723-4EAC-9086-EF588E256F11}"/>
                </a:ext>
              </a:extLst>
            </p:cNvPr>
            <p:cNvCxnSpPr/>
            <p:nvPr/>
          </p:nvCxnSpPr>
          <p:spPr>
            <a:xfrm>
              <a:off x="2041502" y="2270348"/>
              <a:ext cx="2101111" cy="0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B2BA9C4-C913-BD7F-EF3A-A739A92D6298}"/>
                </a:ext>
              </a:extLst>
            </p:cNvPr>
            <p:cNvCxnSpPr>
              <a:cxnSpLocks/>
            </p:cNvCxnSpPr>
            <p:nvPr/>
          </p:nvCxnSpPr>
          <p:spPr>
            <a:xfrm>
              <a:off x="3745704" y="1514763"/>
              <a:ext cx="0" cy="1062495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D7BE-95FA-8C7D-6245-BBEFA1B358DF}"/>
              </a:ext>
            </a:extLst>
          </p:cNvPr>
          <p:cNvGrpSpPr/>
          <p:nvPr/>
        </p:nvGrpSpPr>
        <p:grpSpPr>
          <a:xfrm>
            <a:off x="8583484" y="1524078"/>
            <a:ext cx="2101111" cy="1247341"/>
            <a:chOff x="8208765" y="1524078"/>
            <a:chExt cx="2101111" cy="124734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CF1D086-B9A2-A979-A89E-CF0C323C6B6D}"/>
                </a:ext>
              </a:extLst>
            </p:cNvPr>
            <p:cNvSpPr txBox="1"/>
            <p:nvPr/>
          </p:nvSpPr>
          <p:spPr>
            <a:xfrm>
              <a:off x="8614382" y="2290518"/>
              <a:ext cx="1400195" cy="4809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lvl="3" indent="0" algn="ctr" rtl="0">
                <a:lnSpc>
                  <a:spcPct val="115000"/>
                </a:lnSpc>
                <a:spcBef>
                  <a:spcPts val="136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Arial"/>
                <a:buNone/>
              </a:pPr>
              <a:r>
                <a:rPr lang="en-GB" sz="2400" b="1" dirty="0">
                  <a:solidFill>
                    <a:srgbClr val="2F5597"/>
                  </a:solidFill>
                  <a:latin typeface=""/>
                  <a:ea typeface="Verdana"/>
                  <a:cs typeface="Verdana"/>
                  <a:sym typeface="Verdana"/>
                </a:rPr>
                <a:t>Develop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CA1BDE3-BCB6-6CFE-CBF6-AB3AAAC7E757}"/>
                </a:ext>
              </a:extLst>
            </p:cNvPr>
            <p:cNvCxnSpPr/>
            <p:nvPr/>
          </p:nvCxnSpPr>
          <p:spPr>
            <a:xfrm flipH="1">
              <a:off x="8208765" y="2279663"/>
              <a:ext cx="2101111" cy="0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27AAC53-7DF2-9897-854F-1DE978DE26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05674" y="1524078"/>
              <a:ext cx="0" cy="1062495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8E20CB-4929-EB9F-D7EC-E4BFC9ED99B4}"/>
              </a:ext>
            </a:extLst>
          </p:cNvPr>
          <p:cNvGrpSpPr/>
          <p:nvPr/>
        </p:nvGrpSpPr>
        <p:grpSpPr>
          <a:xfrm>
            <a:off x="8579555" y="4390256"/>
            <a:ext cx="2101111" cy="1249514"/>
            <a:chOff x="8237376" y="4390256"/>
            <a:chExt cx="2101111" cy="124951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1C23199-7BC8-F8CB-57B7-0CA23D5A8127}"/>
                </a:ext>
              </a:extLst>
            </p:cNvPr>
            <p:cNvSpPr txBox="1"/>
            <p:nvPr/>
          </p:nvSpPr>
          <p:spPr>
            <a:xfrm>
              <a:off x="8640634" y="4390256"/>
              <a:ext cx="1400196" cy="4809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lvl="3" indent="0" algn="ctr" rtl="0">
                <a:lnSpc>
                  <a:spcPct val="115000"/>
                </a:lnSpc>
                <a:spcBef>
                  <a:spcPts val="136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Arial"/>
                <a:buNone/>
              </a:pPr>
              <a:r>
                <a:rPr lang="en-GB" sz="2400" b="1" dirty="0">
                  <a:solidFill>
                    <a:srgbClr val="2F5597"/>
                  </a:solidFill>
                  <a:latin typeface=""/>
                  <a:ea typeface="Verdana"/>
                  <a:cs typeface="Verdana"/>
                  <a:sym typeface="Verdana"/>
                </a:rPr>
                <a:t>Expand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987106F-CF45-46CB-4A2B-6A086763C2F6}"/>
                </a:ext>
              </a:extLst>
            </p:cNvPr>
            <p:cNvCxnSpPr/>
            <p:nvPr/>
          </p:nvCxnSpPr>
          <p:spPr>
            <a:xfrm flipH="1" flipV="1">
              <a:off x="8237376" y="4884185"/>
              <a:ext cx="2101111" cy="0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83FFF99-1364-1354-2E13-5D672418D03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634285" y="4577275"/>
              <a:ext cx="0" cy="1062495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F58A844-E6F3-B7B0-5A6C-D14BEC698F41}"/>
              </a:ext>
            </a:extLst>
          </p:cNvPr>
          <p:cNvGrpSpPr/>
          <p:nvPr/>
        </p:nvGrpSpPr>
        <p:grpSpPr>
          <a:xfrm>
            <a:off x="2041501" y="4390256"/>
            <a:ext cx="2101111" cy="1245318"/>
            <a:chOff x="2041501" y="4390256"/>
            <a:chExt cx="2101111" cy="124531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E98565D-FE9F-9754-AB98-9725C3B957A8}"/>
                </a:ext>
              </a:extLst>
            </p:cNvPr>
            <p:cNvSpPr txBox="1"/>
            <p:nvPr/>
          </p:nvSpPr>
          <p:spPr>
            <a:xfrm>
              <a:off x="2543780" y="4390256"/>
              <a:ext cx="1189223" cy="4809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lvl="3" indent="0" algn="ctr" rtl="0">
                <a:lnSpc>
                  <a:spcPct val="115000"/>
                </a:lnSpc>
                <a:spcBef>
                  <a:spcPts val="1360"/>
                </a:spcBef>
                <a:spcAft>
                  <a:spcPts val="0"/>
                </a:spcAft>
                <a:buClr>
                  <a:schemeClr val="dk1"/>
                </a:buClr>
                <a:buSzPts val="3800"/>
                <a:buFont typeface="Arial"/>
                <a:buNone/>
              </a:pPr>
              <a:r>
                <a:rPr lang="en-GB" sz="2400" b="1" dirty="0">
                  <a:solidFill>
                    <a:srgbClr val="2F5597"/>
                  </a:solidFill>
                  <a:latin typeface=""/>
                  <a:ea typeface="Verdana"/>
                  <a:cs typeface="Verdana"/>
                  <a:sym typeface="Verdana"/>
                </a:rPr>
                <a:t>Inspire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D82AB32D-6BB8-E4FE-54B1-658AC9315406}"/>
                </a:ext>
              </a:extLst>
            </p:cNvPr>
            <p:cNvCxnSpPr/>
            <p:nvPr/>
          </p:nvCxnSpPr>
          <p:spPr>
            <a:xfrm flipV="1">
              <a:off x="2041501" y="4879989"/>
              <a:ext cx="2101111" cy="0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9ADE3E1-6031-5188-848F-8E7635A707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45703" y="4573079"/>
              <a:ext cx="0" cy="1062495"/>
            </a:xfrm>
            <a:prstGeom prst="line">
              <a:avLst/>
            </a:prstGeom>
            <a:ln w="12700">
              <a:solidFill>
                <a:srgbClr val="FFC10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196" name="Picture 4" descr="3,761 Arrows Pointing Outward Images ...">
            <a:extLst>
              <a:ext uri="{FF2B5EF4-FFF2-40B4-BE49-F238E27FC236}">
                <a16:creationId xmlns:a16="http://schemas.microsoft.com/office/drawing/2014/main" id="{FA093235-6FA2-D8EE-68DD-A11714E8E6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4" t="11359" r="11741" b="8589"/>
          <a:stretch/>
        </p:blipFill>
        <p:spPr bwMode="auto">
          <a:xfrm>
            <a:off x="9342680" y="4911676"/>
            <a:ext cx="1872000" cy="195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Fraxinus excelsior">
            <a:extLst>
              <a:ext uri="{FF2B5EF4-FFF2-40B4-BE49-F238E27FC236}">
                <a16:creationId xmlns:a16="http://schemas.microsoft.com/office/drawing/2014/main" id="{9F29798A-76F2-9B54-8C5A-5D1C7E8EA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774" y="1814751"/>
            <a:ext cx="180000" cy="309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Fraxinus excelsior">
            <a:extLst>
              <a:ext uri="{FF2B5EF4-FFF2-40B4-BE49-F238E27FC236}">
                <a16:creationId xmlns:a16="http://schemas.microsoft.com/office/drawing/2014/main" id="{8E5287A6-0AB7-DB48-863F-3841EFE37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388" y="1505197"/>
            <a:ext cx="360000" cy="61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Fraxinus excelsior">
            <a:extLst>
              <a:ext uri="{FF2B5EF4-FFF2-40B4-BE49-F238E27FC236}">
                <a16:creationId xmlns:a16="http://schemas.microsoft.com/office/drawing/2014/main" id="{E75D1C80-1CA0-969D-AF54-1FC19DD76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852" y="886089"/>
            <a:ext cx="720000" cy="123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Fraxinus excelsior">
            <a:extLst>
              <a:ext uri="{FF2B5EF4-FFF2-40B4-BE49-F238E27FC236}">
                <a16:creationId xmlns:a16="http://schemas.microsoft.com/office/drawing/2014/main" id="{247E65AE-F66A-83E7-C43D-CFBA67E66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167" y="266981"/>
            <a:ext cx="1080000" cy="185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5024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50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Helvetica Neue</vt:lpstr>
      <vt:lpstr>Josefin Slab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Daniela Hoss</dc:creator>
  <cp:lastModifiedBy>Daniela Hoss</cp:lastModifiedBy>
  <cp:revision>7</cp:revision>
  <dcterms:created xsi:type="dcterms:W3CDTF">2024-11-12T13:52:08Z</dcterms:created>
  <dcterms:modified xsi:type="dcterms:W3CDTF">2024-11-13T19:54:02Z</dcterms:modified>
</cp:coreProperties>
</file>